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1" r:id="rId56"/>
    <p:sldId id="312" r:id="rId57"/>
    <p:sldId id="313" r:id="rId58"/>
    <p:sldId id="314" r:id="rId59"/>
    <p:sldId id="315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A18859-99AB-4119-8BB2-7065CC99032B}" v="7" dt="2025-08-04T13:12:50.3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Zdebski" userId="8f1b3d17-e20e-4460-93c6-17f1c5bf014c" providerId="ADAL" clId="{48A18859-99AB-4119-8BB2-7065CC99032B}"/>
    <pc:docChg chg="custSel addSld delSld modSld">
      <pc:chgData name="Daniel Zdebski" userId="8f1b3d17-e20e-4460-93c6-17f1c5bf014c" providerId="ADAL" clId="{48A18859-99AB-4119-8BB2-7065CC99032B}" dt="2025-08-04T13:14:47.258" v="176" actId="47"/>
      <pc:docMkLst>
        <pc:docMk/>
      </pc:docMkLst>
      <pc:sldChg chg="del">
        <pc:chgData name="Daniel Zdebski" userId="8f1b3d17-e20e-4460-93c6-17f1c5bf014c" providerId="ADAL" clId="{48A18859-99AB-4119-8BB2-7065CC99032B}" dt="2025-08-04T13:14:47.258" v="176" actId="47"/>
        <pc:sldMkLst>
          <pc:docMk/>
          <pc:sldMk cId="2746947279" sldId="258"/>
        </pc:sldMkLst>
      </pc:sldChg>
      <pc:sldChg chg="addSp modSp mod">
        <pc:chgData name="Daniel Zdebski" userId="8f1b3d17-e20e-4460-93c6-17f1c5bf014c" providerId="ADAL" clId="{48A18859-99AB-4119-8BB2-7065CC99032B}" dt="2025-08-04T12:53:42.535" v="51" actId="14100"/>
        <pc:sldMkLst>
          <pc:docMk/>
          <pc:sldMk cId="2459074932" sldId="312"/>
        </pc:sldMkLst>
        <pc:spChg chg="add mod">
          <ac:chgData name="Daniel Zdebski" userId="8f1b3d17-e20e-4460-93c6-17f1c5bf014c" providerId="ADAL" clId="{48A18859-99AB-4119-8BB2-7065CC99032B}" dt="2025-08-04T12:24:43.244" v="8" actId="20577"/>
          <ac:spMkLst>
            <pc:docMk/>
            <pc:sldMk cId="2459074932" sldId="312"/>
            <ac:spMk id="2" creationId="{88A9B316-6C42-94F2-CC67-3367BF182F91}"/>
          </ac:spMkLst>
        </pc:spChg>
        <pc:spChg chg="add mod">
          <ac:chgData name="Daniel Zdebski" userId="8f1b3d17-e20e-4460-93c6-17f1c5bf014c" providerId="ADAL" clId="{48A18859-99AB-4119-8BB2-7065CC99032B}" dt="2025-08-04T12:51:57.650" v="22" actId="13926"/>
          <ac:spMkLst>
            <pc:docMk/>
            <pc:sldMk cId="2459074932" sldId="312"/>
            <ac:spMk id="3" creationId="{2B0F884A-0084-6487-3ECD-0C69C9C8738B}"/>
          </ac:spMkLst>
        </pc:spChg>
        <pc:spChg chg="add mod">
          <ac:chgData name="Daniel Zdebski" userId="8f1b3d17-e20e-4460-93c6-17f1c5bf014c" providerId="ADAL" clId="{48A18859-99AB-4119-8BB2-7065CC99032B}" dt="2025-08-04T12:52:33.965" v="45" actId="20577"/>
          <ac:spMkLst>
            <pc:docMk/>
            <pc:sldMk cId="2459074932" sldId="312"/>
            <ac:spMk id="6" creationId="{3FD8DFD1-0E4F-0B47-892F-1386DE9E8566}"/>
          </ac:spMkLst>
        </pc:spChg>
        <pc:picChg chg="add mod">
          <ac:chgData name="Daniel Zdebski" userId="8f1b3d17-e20e-4460-93c6-17f1c5bf014c" providerId="ADAL" clId="{48A18859-99AB-4119-8BB2-7065CC99032B}" dt="2025-08-04T12:53:26.084" v="47" actId="1076"/>
          <ac:picMkLst>
            <pc:docMk/>
            <pc:sldMk cId="2459074932" sldId="312"/>
            <ac:picMk id="8" creationId="{889B48C3-AB92-D438-E5AA-A0C10DCF3DAB}"/>
          </ac:picMkLst>
        </pc:picChg>
        <pc:cxnChg chg="add">
          <ac:chgData name="Daniel Zdebski" userId="8f1b3d17-e20e-4460-93c6-17f1c5bf014c" providerId="ADAL" clId="{48A18859-99AB-4119-8BB2-7065CC99032B}" dt="2025-08-04T12:52:16.922" v="23" actId="11529"/>
          <ac:cxnSpMkLst>
            <pc:docMk/>
            <pc:sldMk cId="2459074932" sldId="312"/>
            <ac:cxnSpMk id="5" creationId="{B9D06F82-F3A7-571C-06CB-315CB951D176}"/>
          </ac:cxnSpMkLst>
        </pc:cxnChg>
        <pc:cxnChg chg="add">
          <ac:chgData name="Daniel Zdebski" userId="8f1b3d17-e20e-4460-93c6-17f1c5bf014c" providerId="ADAL" clId="{48A18859-99AB-4119-8BB2-7065CC99032B}" dt="2025-08-04T12:53:35.212" v="48" actId="11529"/>
          <ac:cxnSpMkLst>
            <pc:docMk/>
            <pc:sldMk cId="2459074932" sldId="312"/>
            <ac:cxnSpMk id="10" creationId="{F7932B5D-22AA-49A5-D687-CDF60301A183}"/>
          </ac:cxnSpMkLst>
        </pc:cxnChg>
        <pc:cxnChg chg="add mod">
          <ac:chgData name="Daniel Zdebski" userId="8f1b3d17-e20e-4460-93c6-17f1c5bf014c" providerId="ADAL" clId="{48A18859-99AB-4119-8BB2-7065CC99032B}" dt="2025-08-04T12:53:42.535" v="51" actId="14100"/>
          <ac:cxnSpMkLst>
            <pc:docMk/>
            <pc:sldMk cId="2459074932" sldId="312"/>
            <ac:cxnSpMk id="11" creationId="{1431D0A0-C07A-57D4-6CB1-1E252D0D2C0D}"/>
          </ac:cxnSpMkLst>
        </pc:cxnChg>
      </pc:sldChg>
      <pc:sldChg chg="addSp modSp mod">
        <pc:chgData name="Daniel Zdebski" userId="8f1b3d17-e20e-4460-93c6-17f1c5bf014c" providerId="ADAL" clId="{48A18859-99AB-4119-8BB2-7065CC99032B}" dt="2025-08-04T12:56:10.541" v="71" actId="14100"/>
        <pc:sldMkLst>
          <pc:docMk/>
          <pc:sldMk cId="4161300050" sldId="313"/>
        </pc:sldMkLst>
        <pc:spChg chg="add mod">
          <ac:chgData name="Daniel Zdebski" userId="8f1b3d17-e20e-4460-93c6-17f1c5bf014c" providerId="ADAL" clId="{48A18859-99AB-4119-8BB2-7065CC99032B}" dt="2025-08-04T12:55:09.838" v="62" actId="1076"/>
          <ac:spMkLst>
            <pc:docMk/>
            <pc:sldMk cId="4161300050" sldId="313"/>
            <ac:spMk id="5" creationId="{10487FD9-86B3-F151-0E69-3F718FB021CE}"/>
          </ac:spMkLst>
        </pc:spChg>
        <pc:spChg chg="add mod">
          <ac:chgData name="Daniel Zdebski" userId="8f1b3d17-e20e-4460-93c6-17f1c5bf014c" providerId="ADAL" clId="{48A18859-99AB-4119-8BB2-7065CC99032B}" dt="2025-08-04T12:56:01.800" v="68" actId="1076"/>
          <ac:spMkLst>
            <pc:docMk/>
            <pc:sldMk cId="4161300050" sldId="313"/>
            <ac:spMk id="11" creationId="{BBAC2AF8-0885-9FE8-A6A0-D9682DE7EC1B}"/>
          </ac:spMkLst>
        </pc:spChg>
        <pc:picChg chg="add mod">
          <ac:chgData name="Daniel Zdebski" userId="8f1b3d17-e20e-4460-93c6-17f1c5bf014c" providerId="ADAL" clId="{48A18859-99AB-4119-8BB2-7065CC99032B}" dt="2025-08-04T12:55:11.496" v="63" actId="1076"/>
          <ac:picMkLst>
            <pc:docMk/>
            <pc:sldMk cId="4161300050" sldId="313"/>
            <ac:picMk id="3" creationId="{53474AED-F3E8-27BF-C24E-6DEB4F04F3D0}"/>
          </ac:picMkLst>
        </pc:picChg>
        <pc:picChg chg="add mod">
          <ac:chgData name="Daniel Zdebski" userId="8f1b3d17-e20e-4460-93c6-17f1c5bf014c" providerId="ADAL" clId="{48A18859-99AB-4119-8BB2-7065CC99032B}" dt="2025-08-04T12:55:35.432" v="65" actId="1076"/>
          <ac:picMkLst>
            <pc:docMk/>
            <pc:sldMk cId="4161300050" sldId="313"/>
            <ac:picMk id="7" creationId="{A9A2750B-E7CB-5F7B-EC2E-EC18D380596E}"/>
          </ac:picMkLst>
        </pc:picChg>
        <pc:cxnChg chg="add">
          <ac:chgData name="Daniel Zdebski" userId="8f1b3d17-e20e-4460-93c6-17f1c5bf014c" providerId="ADAL" clId="{48A18859-99AB-4119-8BB2-7065CC99032B}" dt="2025-08-04T12:55:42.783" v="66" actId="11529"/>
          <ac:cxnSpMkLst>
            <pc:docMk/>
            <pc:sldMk cId="4161300050" sldId="313"/>
            <ac:cxnSpMk id="9" creationId="{B3A972BA-BF7E-A495-4130-4CA266031548}"/>
          </ac:cxnSpMkLst>
        </pc:cxnChg>
        <pc:cxnChg chg="add mod">
          <ac:chgData name="Daniel Zdebski" userId="8f1b3d17-e20e-4460-93c6-17f1c5bf014c" providerId="ADAL" clId="{48A18859-99AB-4119-8BB2-7065CC99032B}" dt="2025-08-04T12:56:10.541" v="71" actId="14100"/>
          <ac:cxnSpMkLst>
            <pc:docMk/>
            <pc:sldMk cId="4161300050" sldId="313"/>
            <ac:cxnSpMk id="12" creationId="{E701313C-5667-0CDC-A116-4CAAF3783238}"/>
          </ac:cxnSpMkLst>
        </pc:cxnChg>
      </pc:sldChg>
      <pc:sldChg chg="addSp modSp mod">
        <pc:chgData name="Daniel Zdebski" userId="8f1b3d17-e20e-4460-93c6-17f1c5bf014c" providerId="ADAL" clId="{48A18859-99AB-4119-8BB2-7065CC99032B}" dt="2025-08-04T13:08:44.304" v="167" actId="1076"/>
        <pc:sldMkLst>
          <pc:docMk/>
          <pc:sldMk cId="2820352684" sldId="314"/>
        </pc:sldMkLst>
        <pc:spChg chg="add mod">
          <ac:chgData name="Daniel Zdebski" userId="8f1b3d17-e20e-4460-93c6-17f1c5bf014c" providerId="ADAL" clId="{48A18859-99AB-4119-8BB2-7065CC99032B}" dt="2025-08-04T13:06:58.246" v="158" actId="20577"/>
          <ac:spMkLst>
            <pc:docMk/>
            <pc:sldMk cId="2820352684" sldId="314"/>
            <ac:spMk id="3" creationId="{1E981697-E939-1A6D-E9C3-80A030E18E92}"/>
          </ac:spMkLst>
        </pc:spChg>
        <pc:spChg chg="add mod">
          <ac:chgData name="Daniel Zdebski" userId="8f1b3d17-e20e-4460-93c6-17f1c5bf014c" providerId="ADAL" clId="{48A18859-99AB-4119-8BB2-7065CC99032B}" dt="2025-08-04T13:07:04.870" v="159" actId="1076"/>
          <ac:spMkLst>
            <pc:docMk/>
            <pc:sldMk cId="2820352684" sldId="314"/>
            <ac:spMk id="5" creationId="{64BB4FF4-D74E-770F-7978-EDED00A45424}"/>
          </ac:spMkLst>
        </pc:spChg>
        <pc:picChg chg="add mod">
          <ac:chgData name="Daniel Zdebski" userId="8f1b3d17-e20e-4460-93c6-17f1c5bf014c" providerId="ADAL" clId="{48A18859-99AB-4119-8BB2-7065CC99032B}" dt="2025-08-04T13:08:44.304" v="167" actId="1076"/>
          <ac:picMkLst>
            <pc:docMk/>
            <pc:sldMk cId="2820352684" sldId="314"/>
            <ac:picMk id="7" creationId="{1B986730-CE50-293F-2785-66777BDA8DB8}"/>
          </ac:picMkLst>
        </pc:picChg>
        <pc:picChg chg="add mod">
          <ac:chgData name="Daniel Zdebski" userId="8f1b3d17-e20e-4460-93c6-17f1c5bf014c" providerId="ADAL" clId="{48A18859-99AB-4119-8BB2-7065CC99032B}" dt="2025-08-04T13:08:41.257" v="165" actId="1076"/>
          <ac:picMkLst>
            <pc:docMk/>
            <pc:sldMk cId="2820352684" sldId="314"/>
            <ac:picMk id="9" creationId="{360FC499-DB6F-9FBC-33C9-0B964FAED9DC}"/>
          </ac:picMkLst>
        </pc:picChg>
      </pc:sldChg>
      <pc:sldChg chg="addSp modSp mod">
        <pc:chgData name="Daniel Zdebski" userId="8f1b3d17-e20e-4460-93c6-17f1c5bf014c" providerId="ADAL" clId="{48A18859-99AB-4119-8BB2-7065CC99032B}" dt="2025-08-04T13:12:35.448" v="173" actId="1076"/>
        <pc:sldMkLst>
          <pc:docMk/>
          <pc:sldMk cId="3507470709" sldId="315"/>
        </pc:sldMkLst>
        <pc:spChg chg="add mod">
          <ac:chgData name="Daniel Zdebski" userId="8f1b3d17-e20e-4460-93c6-17f1c5bf014c" providerId="ADAL" clId="{48A18859-99AB-4119-8BB2-7065CC99032B}" dt="2025-08-04T13:09:47.083" v="171" actId="13926"/>
          <ac:spMkLst>
            <pc:docMk/>
            <pc:sldMk cId="3507470709" sldId="315"/>
            <ac:spMk id="3" creationId="{5C81BFDF-22E1-315B-5B71-13D0778629CA}"/>
          </ac:spMkLst>
        </pc:spChg>
        <pc:picChg chg="add mod">
          <ac:chgData name="Daniel Zdebski" userId="8f1b3d17-e20e-4460-93c6-17f1c5bf014c" providerId="ADAL" clId="{48A18859-99AB-4119-8BB2-7065CC99032B}" dt="2025-08-04T13:12:35.448" v="173" actId="1076"/>
          <ac:picMkLst>
            <pc:docMk/>
            <pc:sldMk cId="3507470709" sldId="315"/>
            <ac:picMk id="5" creationId="{485B7E2C-76AE-DE2F-1260-9D18DE3A4E15}"/>
          </ac:picMkLst>
        </pc:picChg>
      </pc:sldChg>
      <pc:sldChg chg="del">
        <pc:chgData name="Daniel Zdebski" userId="8f1b3d17-e20e-4460-93c6-17f1c5bf014c" providerId="ADAL" clId="{48A18859-99AB-4119-8BB2-7065CC99032B}" dt="2025-08-04T13:14:47.258" v="176" actId="47"/>
        <pc:sldMkLst>
          <pc:docMk/>
          <pc:sldMk cId="783512458" sldId="316"/>
        </pc:sldMkLst>
      </pc:sldChg>
      <pc:sldChg chg="del">
        <pc:chgData name="Daniel Zdebski" userId="8f1b3d17-e20e-4460-93c6-17f1c5bf014c" providerId="ADAL" clId="{48A18859-99AB-4119-8BB2-7065CC99032B}" dt="2025-08-04T13:14:47.258" v="176" actId="47"/>
        <pc:sldMkLst>
          <pc:docMk/>
          <pc:sldMk cId="4015218659" sldId="317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4102042028" sldId="318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2387675902" sldId="319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3459398914" sldId="320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3106404471" sldId="321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1317557732" sldId="322"/>
        </pc:sldMkLst>
      </pc:sldChg>
      <pc:sldChg chg="add del">
        <pc:chgData name="Daniel Zdebski" userId="8f1b3d17-e20e-4460-93c6-17f1c5bf014c" providerId="ADAL" clId="{48A18859-99AB-4119-8BB2-7065CC99032B}" dt="2025-08-04T13:14:47.258" v="176" actId="47"/>
        <pc:sldMkLst>
          <pc:docMk/>
          <pc:sldMk cId="3861206629" sldId="32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64CCC-507F-7FBF-6E0F-794D2C55E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F7596-8168-2080-1728-ADC58B9B6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0B96B-48DD-9AD9-3F11-BEE57DA9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70A70-353E-3361-2D64-B91BA7C01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2A1F5-169B-9055-4AB0-24926BE1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404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1F84D-F6FF-9A82-20F3-814AC9841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00F53-89E7-2E08-3592-F4AF7042F8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32CF4-1FA1-BF61-5C76-41BDC1DC2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5D123-E52D-14D8-D67E-586B16A1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EE982-5D83-496D-7472-B6B20463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675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7FDB7C-76E0-987F-6318-FD8C7A0EAE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AF4E6F-31A5-3575-E3BE-7639C19B6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A26AF-E877-BFF8-3F1C-B8E48A241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6EABD-E2DB-D2AE-199C-A04D91B09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7995E-9C71-1EB9-A8AB-C8982F219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49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E0A7-BF15-D11B-21AA-2278DEB3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D9A37-0E24-4397-DBD7-293ED1D20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6F359-9F8D-F3A1-FB59-96C36374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4A04C-DE5B-E14A-0C45-0B736E49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9092-CADC-30B2-B5F7-90E1D268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368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7539-77F8-D652-963A-A617A7621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905E3-0539-2049-E27F-38778B7A5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330C6-952E-140F-5FAE-5202C8A1E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78144-04DD-F47E-A2A3-0702C160E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E8A49-57DF-D956-EDA2-A62C2ED4E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618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EB52B-1D29-9C96-6C51-9D7C96695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05775-2D63-FC6A-DE02-CA591E0BEF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97A6E-B83B-8DAE-AB5A-D22017B86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8FE36-3628-F668-D817-6A339BF57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81C85-1EDA-91BD-A518-D579BB31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5EA4F-5F02-75F5-BD5A-525483D1F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767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605CF-A0EE-FB80-C7FD-0EE294C1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E2DB0-27F2-F123-66A5-2F03D33CA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954A1-4DE8-A670-C966-BB89AF4DF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CF7F9-3F8C-B4F0-86ED-84281C25F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8206C0-FC09-FF6D-E04B-CFD77BEC4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259F-86E8-7698-9C2A-E17D24809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AB1CC-CB59-5F6E-2814-4F23D029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CC0A98-A891-45E1-EA98-A23DBC20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811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812A-924E-C0F2-CC18-90D4CB5EB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E1A12F-A7D6-9A77-4850-B3600AFE3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58F027-233C-C462-6F99-B1C8DAAD3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1DCA2-DCF6-FE73-68F4-643E4830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38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90BF03-AB14-328D-7164-2FA0F13B9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CCD144-1251-6985-135F-218E3C22D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B3C6B-3351-59F6-BA12-DE31E4C9E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9966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CA460-BD9B-9DF5-2BC1-3B314AE15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402CA-FAE9-42E1-BF25-FB0A1CB6E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77E98-D1FC-870D-DD4C-CB8F2C930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C4AB0-B3D7-C6E0-91B1-980CA9900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09DC36-F359-D798-DE21-E966D6796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6873D-7A6C-A52C-A745-0A752E733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548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B390A-0133-467D-378F-E542DB08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CF59A9-D7CB-6ACB-7118-247D4A0F8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897E5B-2833-B02A-65A2-571EF4BA7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29B1F-F5E6-E7DC-4A59-09B1792F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169E4-EFE4-56E2-9A0B-2CB30D170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DE64A-62C1-AA43-969C-969EE7657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579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81D6E9-5F2D-412E-31D9-CE3B258AC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4A21C-0870-62F5-7572-832E72686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F3CDB-C97C-71C1-11EA-1F25266C3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1A219E-8653-4C08-B335-F29EA4AC051F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A56DB-1746-EC27-33CC-02C4A0DFC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F2752-6898-91D4-C540-48407B838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A80744-E759-4402-B103-09515ED64E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731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AE5491-9086-1252-DBD3-6E14FF2A6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1" y="575864"/>
            <a:ext cx="11164858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4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D5335-2DEF-7269-CF9C-142284175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9A28D-311A-5A8F-DA18-BAF428037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29" y="332943"/>
            <a:ext cx="11050542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64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83BA6-5B8F-D3D4-35EC-95F7FC63C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6DC4F-5112-6173-69DA-45B8FBCC9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13" y="337706"/>
            <a:ext cx="11098174" cy="6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8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3F3A1-C08B-C100-AE85-594EDFF74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216F22-C4F7-89BB-3FBD-FA4A608EA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328180"/>
            <a:ext cx="11145805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1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6306D-D7FD-7664-ACA8-B5A72802C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50E01F-577B-A2F5-B0C1-0304E46EE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0" y="328180"/>
            <a:ext cx="11136279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0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0B6B6-0F7E-5E83-8656-D00607DE5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7240F-7F3F-9444-DFC2-89ABCD93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0" y="318653"/>
            <a:ext cx="11136279" cy="622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53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A6A15-561A-6159-B6B0-B635CBB7E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153FB-1C66-05F0-E93E-7524B9322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0" y="342469"/>
            <a:ext cx="11136279" cy="617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34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CD271-958A-D22F-40C7-6C2547872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E334F9-D9C6-7939-EF59-1A7918582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0" y="351995"/>
            <a:ext cx="11136279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75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82F55-3A2A-B935-70A1-5D3228564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859D6E-E1DB-7EEB-833D-7BC224F36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34" y="366285"/>
            <a:ext cx="11155332" cy="612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504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E211A-D95D-DE4F-8343-392CCB3EF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110B56-B578-2B60-674C-F6A7A3DC5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313890"/>
            <a:ext cx="11145805" cy="623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21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3C2FB-8271-3D16-5178-C3E3A9992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263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FD476-5B69-14DC-4447-435A3F0D5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AB6F3F-34A7-42D7-04BF-84749BEA6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71" y="361522"/>
            <a:ext cx="10983858" cy="613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90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02A1B-E2C9-8D45-196B-49F61D388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8DDADE-9AAF-7F95-50D4-D4C4F0A3D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51" y="213864"/>
            <a:ext cx="9659698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40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EAA4D-6634-15BD-C347-96CBD45ED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C9EF5-DE2D-FCA2-4EAE-2E9065870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51" y="213864"/>
            <a:ext cx="9659698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46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F5B8A-D331-1E65-52CC-ABBC5D1E8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197907-3D2B-1793-3200-A013D28A7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51" y="213864"/>
            <a:ext cx="9659698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855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444B6-D28E-575C-A7DD-66C53724C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A112A0-5F9A-D852-5167-734A9829A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4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A2951-E6D8-6B22-4B68-4A62D2E64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8D60ED-7142-5581-D857-9D7FD7BDF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027" y="1047630"/>
            <a:ext cx="6722185" cy="47627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000E66-DFFA-96E8-E51B-6D5908437C96}"/>
              </a:ext>
            </a:extLst>
          </p:cNvPr>
          <p:cNvSpPr txBox="1"/>
          <p:nvPr/>
        </p:nvSpPr>
        <p:spPr>
          <a:xfrm>
            <a:off x="418289" y="515566"/>
            <a:ext cx="437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Run the project. Default webapp is shown:</a:t>
            </a:r>
          </a:p>
        </p:txBody>
      </p:sp>
    </p:spTree>
    <p:extLst>
      <p:ext uri="{BB962C8B-B14F-4D97-AF65-F5344CB8AC3E}">
        <p14:creationId xmlns:p14="http://schemas.microsoft.com/office/powerpoint/2010/main" val="3515830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A7050-1A4D-8A4A-20D2-22147902D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65DF27-6E97-F5AE-4120-F63D9214D0ED}"/>
              </a:ext>
            </a:extLst>
          </p:cNvPr>
          <p:cNvCxnSpPr/>
          <p:nvPr/>
        </p:nvCxnSpPr>
        <p:spPr>
          <a:xfrm flipH="1">
            <a:off x="2366051" y="2837885"/>
            <a:ext cx="311285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41508C4-799A-45BC-B7AB-725C9E232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693" y="1526613"/>
            <a:ext cx="1459303" cy="14353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97B9CC-A5F4-A734-7D98-AEAFF007232E}"/>
              </a:ext>
            </a:extLst>
          </p:cNvPr>
          <p:cNvSpPr txBox="1"/>
          <p:nvPr/>
        </p:nvSpPr>
        <p:spPr>
          <a:xfrm>
            <a:off x="6096000" y="228481"/>
            <a:ext cx="6096000" cy="6524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"profiles"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commandName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"Project"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launchBrowser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environmentVariables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"ASPNETCORE_ENVIRONMENT"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"Development"</a:t>
            </a:r>
            <a:endParaRPr lang="en-GB" sz="1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},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dotnetRunMessages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applicationUrl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"http://localhost:5119"</a:t>
            </a:r>
            <a:endParaRPr lang="en-GB" sz="1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"https"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commandName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"Project"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launchBrowser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environmentVariables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"ASPNETCORE_ENVIRONMENT"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"Development"</a:t>
            </a:r>
            <a:endParaRPr lang="en-GB" sz="1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},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dotnetRunMessages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applicationUrl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"https://localhost:7219;http://localhost:5119"</a:t>
            </a:r>
            <a:endParaRPr lang="en-GB" sz="1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"IIS Express"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commandName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IISExpress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launchBrowser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environmentVariables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"ASPNETCORE_ENVIRONMENT"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"Development"</a:t>
            </a:r>
            <a:endParaRPr lang="en-GB" sz="1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}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},</a:t>
            </a:r>
          </a:p>
          <a:p>
            <a:r>
              <a:rPr lang="de-DE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de-DE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"$schema"</a:t>
            </a:r>
            <a:r>
              <a:rPr lang="de-DE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de-DE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"https://json.schemastore.org/launchsettings.json"</a:t>
            </a:r>
            <a:r>
              <a:rPr lang="de-DE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iisSettings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windowsAuthentication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anonymousAuthentication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iisExpress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applicationUrl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1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"http://localhost:61082/"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sslPort</a:t>
            </a:r>
            <a:r>
              <a:rPr lang="en-GB" sz="11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44304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AB3AC4-9702-BCF9-F6F6-3194ACFB6DA8}"/>
              </a:ext>
            </a:extLst>
          </p:cNvPr>
          <p:cNvSpPr txBox="1"/>
          <p:nvPr/>
        </p:nvSpPr>
        <p:spPr>
          <a:xfrm>
            <a:off x="11640457" y="4919722"/>
            <a:ext cx="8174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Schema defines the project type. It is an important part of the launch setting.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DA85AF-9DE6-F58F-41EC-1C08AED9E10C}"/>
              </a:ext>
            </a:extLst>
          </p:cNvPr>
          <p:cNvSpPr txBox="1"/>
          <p:nvPr/>
        </p:nvSpPr>
        <p:spPr>
          <a:xfrm>
            <a:off x="10648695" y="6673334"/>
            <a:ext cx="731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IIS – Internet Information Services – is used to run the project locally.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275C45-ED31-41E6-DA4F-57645C078EF9}"/>
              </a:ext>
            </a:extLst>
          </p:cNvPr>
          <p:cNvCxnSpPr>
            <a:cxnSpLocks/>
          </p:cNvCxnSpPr>
          <p:nvPr/>
        </p:nvCxnSpPr>
        <p:spPr>
          <a:xfrm flipH="1" flipV="1">
            <a:off x="8098971" y="5994400"/>
            <a:ext cx="2423886" cy="863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F487B33-7F04-EA3E-A778-1FC57EE6278C}"/>
              </a:ext>
            </a:extLst>
          </p:cNvPr>
          <p:cNvSpPr txBox="1"/>
          <p:nvPr/>
        </p:nvSpPr>
        <p:spPr>
          <a:xfrm>
            <a:off x="10101943" y="317400"/>
            <a:ext cx="7316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Profiles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705954-17E6-2F4C-FB91-1DB5257EB907}"/>
              </a:ext>
            </a:extLst>
          </p:cNvPr>
          <p:cNvCxnSpPr>
            <a:cxnSpLocks/>
          </p:cNvCxnSpPr>
          <p:nvPr/>
        </p:nvCxnSpPr>
        <p:spPr>
          <a:xfrm flipH="1">
            <a:off x="7634514" y="531866"/>
            <a:ext cx="23513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D9E3BE97-69A5-F679-E106-97A096FC8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9325" y="-829752"/>
            <a:ext cx="9488224" cy="36676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C0E964B-C4A1-22BA-F62B-91E9A88F7DC4}"/>
              </a:ext>
            </a:extLst>
          </p:cNvPr>
          <p:cNvSpPr txBox="1"/>
          <p:nvPr/>
        </p:nvSpPr>
        <p:spPr>
          <a:xfrm>
            <a:off x="418289" y="515566"/>
            <a:ext cx="514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 may need some certificates to be installed.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D7C71A6-9EEF-9D52-A4B3-AD864A3D2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05" y="3429000"/>
            <a:ext cx="5142562" cy="2335347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A0D0CFA-0443-77E7-A67A-A70FA787C7D9}"/>
              </a:ext>
            </a:extLst>
          </p:cNvPr>
          <p:cNvCxnSpPr>
            <a:cxnSpLocks/>
          </p:cNvCxnSpPr>
          <p:nvPr/>
        </p:nvCxnSpPr>
        <p:spPr>
          <a:xfrm flipH="1">
            <a:off x="3622897" y="3429000"/>
            <a:ext cx="2977928" cy="401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B54D78-93FA-BBE3-C456-7B7E0D9058BE}"/>
              </a:ext>
            </a:extLst>
          </p:cNvPr>
          <p:cNvCxnSpPr>
            <a:cxnSpLocks/>
          </p:cNvCxnSpPr>
          <p:nvPr/>
        </p:nvCxnSpPr>
        <p:spPr>
          <a:xfrm flipH="1">
            <a:off x="10151493" y="4095750"/>
            <a:ext cx="1649982" cy="266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FE9DEFE-F93B-F1C0-E34E-C1BB1721AE22}"/>
              </a:ext>
            </a:extLst>
          </p:cNvPr>
          <p:cNvSpPr txBox="1"/>
          <p:nvPr/>
        </p:nvSpPr>
        <p:spPr>
          <a:xfrm>
            <a:off x="11801475" y="3784815"/>
            <a:ext cx="16003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Development</a:t>
            </a:r>
          </a:p>
          <a:p>
            <a:r>
              <a:rPr lang="en-GB" b="1" dirty="0"/>
              <a:t>Staging</a:t>
            </a:r>
          </a:p>
          <a:p>
            <a:r>
              <a:rPr lang="en-GB" b="1" dirty="0"/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550541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1EE90-426A-D5BD-D6D7-83FB8F1CE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79860B-28C1-DAD6-BEBB-8D83C6756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4969"/>
            <a:ext cx="3019425" cy="28293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5E43CE-566D-87F4-2898-9F66CC69D3AD}"/>
              </a:ext>
            </a:extLst>
          </p:cNvPr>
          <p:cNvSpPr txBox="1"/>
          <p:nvPr/>
        </p:nvSpPr>
        <p:spPr>
          <a:xfrm>
            <a:off x="75389" y="144091"/>
            <a:ext cx="1240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Project 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10FC28-7658-9EBB-BE76-253FF5615C28}"/>
              </a:ext>
            </a:extLst>
          </p:cNvPr>
          <p:cNvSpPr txBox="1"/>
          <p:nvPr/>
        </p:nvSpPr>
        <p:spPr>
          <a:xfrm>
            <a:off x="4105275" y="694969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Project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Sdk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Microsoft.NET.Sdk.Web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&lt;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PropertyGroup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&lt;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TargetFramework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net9.0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TargetFramework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&lt;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Nullable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Nullable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&lt;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ImplicitUsings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ImplicitUsings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&lt;/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PropertyGroup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Project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79B6AF-FF7D-240B-0E28-8C615E3AEC95}"/>
              </a:ext>
            </a:extLst>
          </p:cNvPr>
          <p:cNvCxnSpPr>
            <a:cxnSpLocks/>
          </p:cNvCxnSpPr>
          <p:nvPr/>
        </p:nvCxnSpPr>
        <p:spPr>
          <a:xfrm flipH="1">
            <a:off x="8637018" y="2038350"/>
            <a:ext cx="1649982" cy="266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5A3D46B-0284-762F-5FD5-E56428340788}"/>
              </a:ext>
            </a:extLst>
          </p:cNvPr>
          <p:cNvSpPr txBox="1"/>
          <p:nvPr/>
        </p:nvSpPr>
        <p:spPr>
          <a:xfrm>
            <a:off x="10287000" y="1727415"/>
            <a:ext cx="747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Enabling nullable reference properties. This was introduced in NET 8.0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A36DFA-30AC-9089-A6E5-E9AF3B77104C}"/>
              </a:ext>
            </a:extLst>
          </p:cNvPr>
          <p:cNvCxnSpPr>
            <a:cxnSpLocks/>
          </p:cNvCxnSpPr>
          <p:nvPr/>
        </p:nvCxnSpPr>
        <p:spPr>
          <a:xfrm flipH="1" flipV="1">
            <a:off x="8562975" y="2642353"/>
            <a:ext cx="914400" cy="5675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35BEA98-272E-EA77-87A2-4187D3BFC4C1}"/>
              </a:ext>
            </a:extLst>
          </p:cNvPr>
          <p:cNvSpPr txBox="1"/>
          <p:nvPr/>
        </p:nvSpPr>
        <p:spPr>
          <a:xfrm>
            <a:off x="9477375" y="2898990"/>
            <a:ext cx="7475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This enables global usings which do not need to be explicitly included in the file.</a:t>
            </a:r>
          </a:p>
        </p:txBody>
      </p:sp>
    </p:spTree>
    <p:extLst>
      <p:ext uri="{BB962C8B-B14F-4D97-AF65-F5344CB8AC3E}">
        <p14:creationId xmlns:p14="http://schemas.microsoft.com/office/powerpoint/2010/main" val="4257936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6FEF7-42EC-71BA-2B30-D39D99E76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F06AB2-AA5D-A27A-B5E5-C0C5FC13B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0" y="1942846"/>
            <a:ext cx="3400900" cy="3639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AF1B3A-BCD5-AE08-2D9A-82DBA13E982E}"/>
              </a:ext>
            </a:extLst>
          </p:cNvPr>
          <p:cNvSpPr txBox="1"/>
          <p:nvPr/>
        </p:nvSpPr>
        <p:spPr>
          <a:xfrm>
            <a:off x="299800" y="533400"/>
            <a:ext cx="4072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Connected services:</a:t>
            </a:r>
          </a:p>
          <a:p>
            <a:r>
              <a:rPr lang="en-GB" dirty="0"/>
              <a:t>Currently no services are included. </a:t>
            </a:r>
          </a:p>
          <a:p>
            <a:r>
              <a:rPr lang="en-GB" dirty="0"/>
              <a:t>This is where services such as AZURE services will be included.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C466D-5993-E5D2-F711-63EAAD94E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545" y="1942846"/>
            <a:ext cx="5449060" cy="4029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9657ED-132B-A31F-2E2A-DA51EA9063B4}"/>
              </a:ext>
            </a:extLst>
          </p:cNvPr>
          <p:cNvSpPr txBox="1"/>
          <p:nvPr/>
        </p:nvSpPr>
        <p:spPr>
          <a:xfrm>
            <a:off x="5114545" y="428625"/>
            <a:ext cx="4072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Dependecies</a:t>
            </a:r>
            <a:r>
              <a:rPr lang="en-GB" dirty="0"/>
              <a:t>:</a:t>
            </a:r>
          </a:p>
          <a:p>
            <a:r>
              <a:rPr lang="en-GB" dirty="0"/>
              <a:t>Includes external libraries such as </a:t>
            </a:r>
            <a:r>
              <a:rPr lang="en-GB" dirty="0" err="1"/>
              <a:t>Nugets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3316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8EC94-EDED-D187-EF7D-160084335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61A26D-0251-B0D0-1C32-CD34649D4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82" y="1433187"/>
            <a:ext cx="4010585" cy="46583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8C4B3-17E4-C3D7-FC4F-ED239E1659F2}"/>
              </a:ext>
            </a:extLst>
          </p:cNvPr>
          <p:cNvSpPr txBox="1"/>
          <p:nvPr/>
        </p:nvSpPr>
        <p:spPr>
          <a:xfrm>
            <a:off x="561975" y="361950"/>
            <a:ext cx="41695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Wwwroot</a:t>
            </a:r>
            <a:endParaRPr lang="en-GB" dirty="0"/>
          </a:p>
          <a:p>
            <a:r>
              <a:rPr lang="en-GB" dirty="0"/>
              <a:t>Includes only static files, front-end only. </a:t>
            </a:r>
          </a:p>
          <a:p>
            <a:r>
              <a:rPr lang="en-GB" dirty="0"/>
              <a:t>These are directly accessible via </a:t>
            </a:r>
            <a:r>
              <a:rPr lang="en-GB" dirty="0" err="1"/>
              <a:t>url</a:t>
            </a:r>
            <a:r>
              <a:rPr lang="en-GB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68A8C0-EBE1-877E-9C30-8B6F61F75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504" y="1285280"/>
            <a:ext cx="6589813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30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BCC1D-7115-1E4C-8209-37EE42688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E9B7D-D5EC-A131-E643-63B90AB32998}"/>
              </a:ext>
            </a:extLst>
          </p:cNvPr>
          <p:cNvSpPr txBox="1"/>
          <p:nvPr/>
        </p:nvSpPr>
        <p:spPr>
          <a:xfrm>
            <a:off x="476250" y="485775"/>
            <a:ext cx="65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MVC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AF40430-C051-B606-A767-1C856103FBFE}"/>
              </a:ext>
            </a:extLst>
          </p:cNvPr>
          <p:cNvSpPr/>
          <p:nvPr/>
        </p:nvSpPr>
        <p:spPr>
          <a:xfrm>
            <a:off x="1028700" y="4610100"/>
            <a:ext cx="1962150" cy="8096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End User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367C71E-2275-14EB-12D2-860C9BF66F92}"/>
              </a:ext>
            </a:extLst>
          </p:cNvPr>
          <p:cNvSpPr/>
          <p:nvPr/>
        </p:nvSpPr>
        <p:spPr>
          <a:xfrm>
            <a:off x="4867274" y="422910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Controller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Handles request flow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- never handles data logic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74B8184-F3FB-C393-3EDB-3A50AF9EC728}"/>
              </a:ext>
            </a:extLst>
          </p:cNvPr>
          <p:cNvSpPr/>
          <p:nvPr/>
        </p:nvSpPr>
        <p:spPr>
          <a:xfrm>
            <a:off x="923924" y="142875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Handles data logic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Interacts with database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A5F00E3-8D81-B4D8-294A-3DF138E67BDB}"/>
              </a:ext>
            </a:extLst>
          </p:cNvPr>
          <p:cNvSpPr/>
          <p:nvPr/>
        </p:nvSpPr>
        <p:spPr>
          <a:xfrm>
            <a:off x="4438649" y="855107"/>
            <a:ext cx="1752601" cy="8308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Database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155613-7B2E-290E-7640-950806CC34DD}"/>
              </a:ext>
            </a:extLst>
          </p:cNvPr>
          <p:cNvSpPr/>
          <p:nvPr/>
        </p:nvSpPr>
        <p:spPr>
          <a:xfrm>
            <a:off x="8705849" y="102870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Handles data presentation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Dynamically rendered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7B98735-5E92-9A86-46C0-7F60492353F5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2990850" y="5014913"/>
            <a:ext cx="1876424" cy="333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E4679B-69A2-A481-A51A-96F580C11C9C}"/>
              </a:ext>
            </a:extLst>
          </p:cNvPr>
          <p:cNvSpPr txBox="1"/>
          <p:nvPr/>
        </p:nvSpPr>
        <p:spPr>
          <a:xfrm>
            <a:off x="3600449" y="4610100"/>
            <a:ext cx="1012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Request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2EC7CBD-21B9-0513-AA47-5797381BE48C}"/>
              </a:ext>
            </a:extLst>
          </p:cNvPr>
          <p:cNvCxnSpPr>
            <a:endCxn id="5" idx="2"/>
          </p:cNvCxnSpPr>
          <p:nvPr/>
        </p:nvCxnSpPr>
        <p:spPr>
          <a:xfrm rot="10800000">
            <a:off x="2262187" y="3067050"/>
            <a:ext cx="3481388" cy="11620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794DF99-EC13-574C-8E5B-DF5C176050DF}"/>
              </a:ext>
            </a:extLst>
          </p:cNvPr>
          <p:cNvCxnSpPr>
            <a:cxnSpLocks/>
            <a:stCxn id="5" idx="3"/>
            <a:endCxn id="4" idx="0"/>
          </p:cNvCxnSpPr>
          <p:nvPr/>
        </p:nvCxnSpPr>
        <p:spPr>
          <a:xfrm>
            <a:off x="3600449" y="2247900"/>
            <a:ext cx="2605088" cy="19812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4875BAA-1C51-B96D-6751-A3CF1F1E1AA5}"/>
              </a:ext>
            </a:extLst>
          </p:cNvPr>
          <p:cNvSpPr txBox="1"/>
          <p:nvPr/>
        </p:nvSpPr>
        <p:spPr>
          <a:xfrm>
            <a:off x="3022976" y="3869293"/>
            <a:ext cx="124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Fetch 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1ECD9B-5EA2-566C-0B72-F495C8D330A1}"/>
              </a:ext>
            </a:extLst>
          </p:cNvPr>
          <p:cNvCxnSpPr/>
          <p:nvPr/>
        </p:nvCxnSpPr>
        <p:spPr>
          <a:xfrm flipV="1">
            <a:off x="3600449" y="1533525"/>
            <a:ext cx="83820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5651C1A-20FE-D2F5-38B4-E76DF87CE76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486152" y="1270516"/>
            <a:ext cx="952497" cy="1690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B3B1260F-B698-5AAA-AB8C-646FE29C6BD2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 flipV="1">
            <a:off x="7543799" y="2667000"/>
            <a:ext cx="2500313" cy="23812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B0A330B-988A-6D49-7F53-A6FC3EC42426}"/>
              </a:ext>
            </a:extLst>
          </p:cNvPr>
          <p:cNvSpPr txBox="1"/>
          <p:nvPr/>
        </p:nvSpPr>
        <p:spPr>
          <a:xfrm>
            <a:off x="7984508" y="4690824"/>
            <a:ext cx="2059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Fetch presentation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6A8730BA-93F7-8E29-9346-F6030B66B104}"/>
              </a:ext>
            </a:extLst>
          </p:cNvPr>
          <p:cNvCxnSpPr>
            <a:cxnSpLocks/>
          </p:cNvCxnSpPr>
          <p:nvPr/>
        </p:nvCxnSpPr>
        <p:spPr>
          <a:xfrm rot="5400000">
            <a:off x="7510461" y="2700337"/>
            <a:ext cx="1943101" cy="1876424"/>
          </a:xfrm>
          <a:prstGeom prst="bentConnector3">
            <a:avLst>
              <a:gd name="adj1" fmla="val 9951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7A1A8BD-E290-FDE8-5C19-695118509278}"/>
              </a:ext>
            </a:extLst>
          </p:cNvPr>
          <p:cNvCxnSpPr>
            <a:cxnSpLocks/>
          </p:cNvCxnSpPr>
          <p:nvPr/>
        </p:nvCxnSpPr>
        <p:spPr>
          <a:xfrm flipH="1" flipV="1">
            <a:off x="2990850" y="5289827"/>
            <a:ext cx="1876424" cy="1298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F995C38-24D4-3510-2ED4-4814DB89374B}"/>
              </a:ext>
            </a:extLst>
          </p:cNvPr>
          <p:cNvSpPr txBox="1"/>
          <p:nvPr/>
        </p:nvSpPr>
        <p:spPr>
          <a:xfrm>
            <a:off x="3513513" y="5364122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108540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74901-5ED9-2513-3066-6510E2074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7B4223-870A-0550-EE29-340278366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76" y="342469"/>
            <a:ext cx="11088647" cy="617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22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D86A2-1F3C-3595-F9C1-23697EBC7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EBC214-9C05-E6AE-F2A9-DABDBA4BE743}"/>
              </a:ext>
            </a:extLst>
          </p:cNvPr>
          <p:cNvSpPr txBox="1"/>
          <p:nvPr/>
        </p:nvSpPr>
        <p:spPr>
          <a:xfrm>
            <a:off x="476250" y="485775"/>
            <a:ext cx="65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MVC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9F5182-A7D0-A855-FFA7-08351B2D355B}"/>
              </a:ext>
            </a:extLst>
          </p:cNvPr>
          <p:cNvSpPr/>
          <p:nvPr/>
        </p:nvSpPr>
        <p:spPr>
          <a:xfrm>
            <a:off x="1028700" y="4610100"/>
            <a:ext cx="1962150" cy="8096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End User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84BFB6-BDE5-F51C-DDE3-6521B7205E5B}"/>
              </a:ext>
            </a:extLst>
          </p:cNvPr>
          <p:cNvSpPr/>
          <p:nvPr/>
        </p:nvSpPr>
        <p:spPr>
          <a:xfrm>
            <a:off x="4867274" y="422910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Controller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Handles the user request and act as an interface between model and view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971F24F-CB51-4791-F4BF-B22EC42B0C7F}"/>
              </a:ext>
            </a:extLst>
          </p:cNvPr>
          <p:cNvSpPr/>
          <p:nvPr/>
        </p:nvSpPr>
        <p:spPr>
          <a:xfrm>
            <a:off x="923924" y="142875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Represents the shape of the data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99D7E4-43C4-B350-2B3E-5977F21A355C}"/>
              </a:ext>
            </a:extLst>
          </p:cNvPr>
          <p:cNvSpPr/>
          <p:nvPr/>
        </p:nvSpPr>
        <p:spPr>
          <a:xfrm>
            <a:off x="4438649" y="855107"/>
            <a:ext cx="1752601" cy="8308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Database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5881D3-AA72-96C5-0D5A-28054D19014A}"/>
              </a:ext>
            </a:extLst>
          </p:cNvPr>
          <p:cNvSpPr/>
          <p:nvPr/>
        </p:nvSpPr>
        <p:spPr>
          <a:xfrm>
            <a:off x="8705849" y="1028700"/>
            <a:ext cx="2676525" cy="1638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Represents the user interface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3D9DE2-B208-8617-CFC7-8453816B7145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2990850" y="5014913"/>
            <a:ext cx="1876424" cy="333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437B3DD-A443-F409-F88C-07AFAA110A97}"/>
              </a:ext>
            </a:extLst>
          </p:cNvPr>
          <p:cNvSpPr txBox="1"/>
          <p:nvPr/>
        </p:nvSpPr>
        <p:spPr>
          <a:xfrm>
            <a:off x="3600449" y="4610100"/>
            <a:ext cx="118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Request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4F8F4F2B-3B39-0E73-7327-764003F2597A}"/>
              </a:ext>
            </a:extLst>
          </p:cNvPr>
          <p:cNvCxnSpPr>
            <a:endCxn id="5" idx="2"/>
          </p:cNvCxnSpPr>
          <p:nvPr/>
        </p:nvCxnSpPr>
        <p:spPr>
          <a:xfrm rot="10800000">
            <a:off x="2262187" y="3067050"/>
            <a:ext cx="3481388" cy="11620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83B4D87-3919-81F8-FDD7-8BFA6CD8AB3B}"/>
              </a:ext>
            </a:extLst>
          </p:cNvPr>
          <p:cNvCxnSpPr>
            <a:cxnSpLocks/>
            <a:stCxn id="5" idx="3"/>
            <a:endCxn id="4" idx="0"/>
          </p:cNvCxnSpPr>
          <p:nvPr/>
        </p:nvCxnSpPr>
        <p:spPr>
          <a:xfrm>
            <a:off x="3600449" y="2247900"/>
            <a:ext cx="2605088" cy="19812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ECFA08-8CCC-A1DF-2BD3-76479D9C5EFC}"/>
              </a:ext>
            </a:extLst>
          </p:cNvPr>
          <p:cNvSpPr txBox="1"/>
          <p:nvPr/>
        </p:nvSpPr>
        <p:spPr>
          <a:xfrm>
            <a:off x="3022976" y="3869293"/>
            <a:ext cx="1210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 Get 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6918A76-A0C3-A6CD-D4F4-E0172FE460DD}"/>
              </a:ext>
            </a:extLst>
          </p:cNvPr>
          <p:cNvCxnSpPr/>
          <p:nvPr/>
        </p:nvCxnSpPr>
        <p:spPr>
          <a:xfrm flipV="1">
            <a:off x="3600449" y="1533525"/>
            <a:ext cx="83820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97DB30B-2220-3A44-847C-91420E19C9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486152" y="1270516"/>
            <a:ext cx="952497" cy="1690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5D080F98-32D2-539E-4587-39E995CC28F3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 flipV="1">
            <a:off x="7543799" y="2667000"/>
            <a:ext cx="2500313" cy="23812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85EEF72-20DD-99B0-7C1D-CD1A50F131D3}"/>
              </a:ext>
            </a:extLst>
          </p:cNvPr>
          <p:cNvSpPr txBox="1"/>
          <p:nvPr/>
        </p:nvSpPr>
        <p:spPr>
          <a:xfrm>
            <a:off x="7984508" y="4690824"/>
            <a:ext cx="202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 Get presentation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7392094D-84F4-51EB-8882-1D02CFBA8DBD}"/>
              </a:ext>
            </a:extLst>
          </p:cNvPr>
          <p:cNvCxnSpPr>
            <a:cxnSpLocks/>
          </p:cNvCxnSpPr>
          <p:nvPr/>
        </p:nvCxnSpPr>
        <p:spPr>
          <a:xfrm rot="5400000">
            <a:off x="7510461" y="2700337"/>
            <a:ext cx="1943101" cy="1876424"/>
          </a:xfrm>
          <a:prstGeom prst="bentConnector3">
            <a:avLst>
              <a:gd name="adj1" fmla="val 9951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BCA176-01E3-CB93-3193-C65A4CA3B18E}"/>
              </a:ext>
            </a:extLst>
          </p:cNvPr>
          <p:cNvCxnSpPr>
            <a:cxnSpLocks/>
          </p:cNvCxnSpPr>
          <p:nvPr/>
        </p:nvCxnSpPr>
        <p:spPr>
          <a:xfrm flipH="1" flipV="1">
            <a:off x="2990850" y="5289827"/>
            <a:ext cx="1876424" cy="1298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058D00C-D7C3-91FE-2975-B36FBD131B60}"/>
              </a:ext>
            </a:extLst>
          </p:cNvPr>
          <p:cNvSpPr txBox="1"/>
          <p:nvPr/>
        </p:nvSpPr>
        <p:spPr>
          <a:xfrm>
            <a:off x="3513513" y="5364122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 Response</a:t>
            </a:r>
          </a:p>
        </p:txBody>
      </p:sp>
    </p:spTree>
    <p:extLst>
      <p:ext uri="{BB962C8B-B14F-4D97-AF65-F5344CB8AC3E}">
        <p14:creationId xmlns:p14="http://schemas.microsoft.com/office/powerpoint/2010/main" val="38092827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FC732-F5B2-5D89-1BFB-6E38D211E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B9443-CAC9-8267-6C20-11A9B4119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0" y="1499973"/>
            <a:ext cx="3010320" cy="30770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F29C9-68AC-4D12-ED24-4828662DC531}"/>
              </a:ext>
            </a:extLst>
          </p:cNvPr>
          <p:cNvSpPr txBox="1"/>
          <p:nvPr/>
        </p:nvSpPr>
        <p:spPr>
          <a:xfrm>
            <a:off x="323850" y="314325"/>
            <a:ext cx="5159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Model</a:t>
            </a:r>
          </a:p>
          <a:p>
            <a:r>
              <a:rPr lang="en-GB" dirty="0"/>
              <a:t>- Currently has only one class (</a:t>
            </a:r>
            <a:r>
              <a:rPr lang="en-GB" dirty="0" err="1"/>
              <a:t>ErrorViewModel.cs</a:t>
            </a:r>
            <a:r>
              <a:rPr lang="en-GB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151A82-A91F-D65C-FB43-5D952DC2F5DE}"/>
              </a:ext>
            </a:extLst>
          </p:cNvPr>
          <p:cNvSpPr txBox="1"/>
          <p:nvPr/>
        </p:nvSpPr>
        <p:spPr>
          <a:xfrm>
            <a:off x="4762500" y="1754565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ErrorViewModel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?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set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</a:p>
          <a:p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ShowRequestId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=&gt; !</a:t>
            </a:r>
            <a:r>
              <a:rPr lang="en-GB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.IsNullOrEmpty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0151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474AEE-4656-F47D-765A-7A10B3AC3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A2570D-8700-5779-82C8-78BA4ECFE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67" y="1642733"/>
            <a:ext cx="3696216" cy="47155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861B95-42E7-B09C-5F73-6CD917991F10}"/>
              </a:ext>
            </a:extLst>
          </p:cNvPr>
          <p:cNvSpPr txBox="1"/>
          <p:nvPr/>
        </p:nvSpPr>
        <p:spPr>
          <a:xfrm>
            <a:off x="342900" y="295275"/>
            <a:ext cx="2362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Views and Controllers</a:t>
            </a:r>
          </a:p>
        </p:txBody>
      </p:sp>
    </p:spTree>
    <p:extLst>
      <p:ext uri="{BB962C8B-B14F-4D97-AF65-F5344CB8AC3E}">
        <p14:creationId xmlns:p14="http://schemas.microsoft.com/office/powerpoint/2010/main" val="1669271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3ECC0-6A85-53C6-0319-53CAB807B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BE9CEC-AFC1-7C92-0240-09F05E54DB64}"/>
              </a:ext>
            </a:extLst>
          </p:cNvPr>
          <p:cNvSpPr txBox="1"/>
          <p:nvPr/>
        </p:nvSpPr>
        <p:spPr>
          <a:xfrm>
            <a:off x="171450" y="962680"/>
            <a:ext cx="6096000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System.Diagnostics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Microsoft.AspNetCore.Mvc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DiaryApp.Controllers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readonly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_logger;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logger)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_logger = logger;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Index()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Privacy()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[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(Duration = 0, Location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ResponseCacheLocation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.None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NoStore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Error()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ErrorViewModel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Activity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.Current?.Id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??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HttpContext.TraceIdentifier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sz="10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231B23-F04C-FCC7-1552-9070CE15E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583" y="962680"/>
            <a:ext cx="3286584" cy="450595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7941D5-BC59-2364-7172-6858BB31B9DE}"/>
              </a:ext>
            </a:extLst>
          </p:cNvPr>
          <p:cNvCxnSpPr/>
          <p:nvPr/>
        </p:nvCxnSpPr>
        <p:spPr>
          <a:xfrm>
            <a:off x="2657475" y="2076450"/>
            <a:ext cx="4876800" cy="135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731A88-1AED-3FDC-E91C-8BFEEC286A5F}"/>
              </a:ext>
            </a:extLst>
          </p:cNvPr>
          <p:cNvSpPr txBox="1"/>
          <p:nvPr/>
        </p:nvSpPr>
        <p:spPr>
          <a:xfrm>
            <a:off x="5286375" y="2486025"/>
            <a:ext cx="2465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Must have same name </a:t>
            </a:r>
          </a:p>
        </p:txBody>
      </p:sp>
    </p:spTree>
    <p:extLst>
      <p:ext uri="{BB962C8B-B14F-4D97-AF65-F5344CB8AC3E}">
        <p14:creationId xmlns:p14="http://schemas.microsoft.com/office/powerpoint/2010/main" val="694744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F8E2C-7781-5BF7-531C-6D02C34C7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EFBA12-624D-E553-52E5-6CCA23861F6D}"/>
              </a:ext>
            </a:extLst>
          </p:cNvPr>
          <p:cNvSpPr txBox="1"/>
          <p:nvPr/>
        </p:nvSpPr>
        <p:spPr>
          <a:xfrm>
            <a:off x="171450" y="962680"/>
            <a:ext cx="6096000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System.Diagnostics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Microsoft.AspNetCore.Mvc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DiaryApp.Controllers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readonly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_logger;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logger)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_logger = logger;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Index()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Privacy()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[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(Duration = 0, Location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ResponseCacheLocation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.None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NoStore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Error()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ErrorViewModel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Activity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.Current?.Id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??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HttpContext.TraceIdentifier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206A87-BFD9-7B4A-8485-2CC82F560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099" y="2181168"/>
            <a:ext cx="3057952" cy="81926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1ACBC45-275E-D110-138F-A70ABDA52E17}"/>
              </a:ext>
            </a:extLst>
          </p:cNvPr>
          <p:cNvCxnSpPr/>
          <p:nvPr/>
        </p:nvCxnSpPr>
        <p:spPr>
          <a:xfrm flipV="1">
            <a:off x="3152775" y="2695575"/>
            <a:ext cx="5267325" cy="7334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CE0BDF2-15D1-4149-D63B-9AC5E5B6BB26}"/>
              </a:ext>
            </a:extLst>
          </p:cNvPr>
          <p:cNvCxnSpPr>
            <a:cxnSpLocks/>
          </p:cNvCxnSpPr>
          <p:nvPr/>
        </p:nvCxnSpPr>
        <p:spPr>
          <a:xfrm flipV="1">
            <a:off x="3352800" y="2848004"/>
            <a:ext cx="5210175" cy="1400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01FBF5A-788D-413A-921C-902218F1AA4E}"/>
              </a:ext>
            </a:extLst>
          </p:cNvPr>
          <p:cNvSpPr txBox="1"/>
          <p:nvPr/>
        </p:nvSpPr>
        <p:spPr>
          <a:xfrm>
            <a:off x="2412029" y="4434914"/>
            <a:ext cx="1881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Returns the view.</a:t>
            </a:r>
          </a:p>
        </p:txBody>
      </p:sp>
    </p:spTree>
    <p:extLst>
      <p:ext uri="{BB962C8B-B14F-4D97-AF65-F5344CB8AC3E}">
        <p14:creationId xmlns:p14="http://schemas.microsoft.com/office/powerpoint/2010/main" val="3238473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24F07-B340-7E72-E940-C9CC54B88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4D0CD3-15BB-27C0-E4C7-D161FFF4EDA8}"/>
              </a:ext>
            </a:extLst>
          </p:cNvPr>
          <p:cNvSpPr txBox="1"/>
          <p:nvPr/>
        </p:nvSpPr>
        <p:spPr>
          <a:xfrm>
            <a:off x="171450" y="962680"/>
            <a:ext cx="6096000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System.Diagnostics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Microsoft.AspNetCore.Mvc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DiaryApp.Controllers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readonly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_logger;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ILogger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HomeController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logger)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_logger = logger;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Index()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Privacy()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endParaRPr lang="en-GB" sz="105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[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(Duration = 0, Location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ResponseCacheLocation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.None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NoStore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public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>
                <a:solidFill>
                  <a:srgbClr val="2B91A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Error()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05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return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View(</a:t>
            </a:r>
            <a:r>
              <a:rPr lang="en-GB" sz="105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new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ErrorViewModel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{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en-GB" sz="1050" dirty="0" err="1">
                <a:solidFill>
                  <a:srgbClr val="2B91A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Activity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.Current?.Id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?? </a:t>
            </a:r>
            <a:r>
              <a:rPr lang="en-GB" sz="105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HttpContext.TraceIdentifier</a:t>
            </a:r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});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05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80593-422E-6B35-0482-DCA46DFFA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594" y="3505072"/>
            <a:ext cx="2953162" cy="182905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97D55C-9B58-B77A-EC84-882778938344}"/>
              </a:ext>
            </a:extLst>
          </p:cNvPr>
          <p:cNvCxnSpPr/>
          <p:nvPr/>
        </p:nvCxnSpPr>
        <p:spPr>
          <a:xfrm flipV="1">
            <a:off x="3219450" y="4895850"/>
            <a:ext cx="4705144" cy="438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41488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75653-5576-E8B1-2CE7-59B316C05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DD84C4-7398-021A-78A5-F69B92C99143}"/>
              </a:ext>
            </a:extLst>
          </p:cNvPr>
          <p:cNvSpPr txBox="1"/>
          <p:nvPr/>
        </p:nvSpPr>
        <p:spPr>
          <a:xfrm>
            <a:off x="180974" y="289679"/>
            <a:ext cx="1178242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ViewData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[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"Title"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] = 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"Home Page"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div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>
                <a:solidFill>
                  <a:srgbClr val="FF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class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="text-</a:t>
            </a:r>
            <a:r>
              <a:rPr lang="en-GB" sz="1200" dirty="0" err="1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center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"&gt;</a:t>
            </a:r>
            <a:endParaRPr lang="en-GB" sz="12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h1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>
                <a:solidFill>
                  <a:srgbClr val="FF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class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="display-4"&gt;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Welcome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h1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en-GB" sz="12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Learn about 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 err="1">
                <a:solidFill>
                  <a:srgbClr val="FF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href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="https://learn.microsoft.com/</a:t>
            </a:r>
            <a:r>
              <a:rPr lang="en-GB" sz="1200" dirty="0" err="1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aspnet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/core"&gt;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building Web apps with ASP.NET Core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.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en-GB" sz="12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div</a:t>
            </a:r>
            <a:r>
              <a:rPr lang="en-GB" sz="12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en-GB" sz="12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250124-6948-5A00-D8A6-891ABE35FC79}"/>
              </a:ext>
            </a:extLst>
          </p:cNvPr>
          <p:cNvSpPr txBox="1"/>
          <p:nvPr/>
        </p:nvSpPr>
        <p:spPr>
          <a:xfrm>
            <a:off x="180974" y="41111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="display-4"&gt;</a:t>
            </a:r>
            <a:r>
              <a:rPr lang="en-GB" sz="18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Hello World</a:t>
            </a:r>
            <a:r>
              <a:rPr lang="en-GB" sz="18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&gt;</a:t>
            </a:r>
            <a:endParaRPr lang="en-GB" dirty="0">
              <a:highlight>
                <a:srgbClr val="00FF0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143D1F-5493-3034-D034-B6E7EEE0D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865" y="2845336"/>
            <a:ext cx="6554161" cy="327021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C8AF76-C594-1A08-29AD-F4A6F061CE34}"/>
              </a:ext>
            </a:extLst>
          </p:cNvPr>
          <p:cNvSpPr/>
          <p:nvPr/>
        </p:nvSpPr>
        <p:spPr>
          <a:xfrm>
            <a:off x="5467350" y="3048000"/>
            <a:ext cx="6543676" cy="29146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2563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D9893-CDFC-733F-AE67-0C4751B54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A97527-7200-0059-1D4F-FE01D51F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07" y="409417"/>
            <a:ext cx="2943636" cy="22672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B2254F-FF72-35EF-9BCC-54C75D41BE2A}"/>
              </a:ext>
            </a:extLst>
          </p:cNvPr>
          <p:cNvSpPr txBox="1"/>
          <p:nvPr/>
        </p:nvSpPr>
        <p:spPr>
          <a:xfrm>
            <a:off x="4210050" y="204758"/>
            <a:ext cx="79819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&lt;!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DOCTYPE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html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lang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charset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="utf-8"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="viewport"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content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="width=device-width, initial-scale=1.0"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@ViewData[</a:t>
            </a:r>
            <a:r>
              <a:rPr lang="nn-NO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- DiaryApp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nn-NO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importmap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/bootstrap.min.css"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="~/DiaryApp.styles.css"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 navbar-expand-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sm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navbar-toggleable-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sm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navbar-light 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bg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-white border-bottom box-shadow mb-3"&gt;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="container-fluid"&gt;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="navbar-brand"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="Index"&gt;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button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="navbar-toggler"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="button"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data-bs-toggle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collapse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data-bs-target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.navbar-collapse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aria-controls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navbarSupportedContent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aria-expanded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="false"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aria-label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="Toggle navigation"&gt;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span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="navbar-toggler-icon"&gt;&lt;/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span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button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="navbar-collapse collapse d-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sm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-inline-flex justify-content-between"&gt;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ul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="navbar-nav flex-grow-1"&gt;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="nav-item"&gt;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="nav-link text-dark"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="Index"&gt;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="nav-item"&gt;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="nav-link text-dark"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="Privacy"&gt;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Privacy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role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="main"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="pb-3"&gt;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@RenderBody()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="border-top footer text-muted"&gt;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&amp;copy; 2025 -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="Privacy"&gt;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Privacy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/bootstrap.bundle.min.js"&gt;&lt;/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/site.js"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@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RenderSectionAsync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800" b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"Scripts"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required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46E9D-5497-8670-65A0-CDFB1ED855C5}"/>
              </a:ext>
            </a:extLst>
          </p:cNvPr>
          <p:cNvSpPr txBox="1"/>
          <p:nvPr/>
        </p:nvSpPr>
        <p:spPr>
          <a:xfrm>
            <a:off x="266700" y="3162300"/>
            <a:ext cx="4880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This is where the footer and header comes from</a:t>
            </a:r>
          </a:p>
        </p:txBody>
      </p:sp>
    </p:spTree>
    <p:extLst>
      <p:ext uri="{BB962C8B-B14F-4D97-AF65-F5344CB8AC3E}">
        <p14:creationId xmlns:p14="http://schemas.microsoft.com/office/powerpoint/2010/main" val="8005492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3BB1A-0CB9-2AF3-3A89-59BAF721C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D494AB-1B83-65C4-2D82-54B0E19FBE9B}"/>
              </a:ext>
            </a:extLst>
          </p:cNvPr>
          <p:cNvSpPr txBox="1"/>
          <p:nvPr/>
        </p:nvSpPr>
        <p:spPr>
          <a:xfrm>
            <a:off x="285750" y="4181386"/>
            <a:ext cx="36957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   </a:t>
            </a:r>
            <a:r>
              <a:rPr lang="en-GB" sz="11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ViewData</a:t>
            </a:r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[</a:t>
            </a:r>
            <a:r>
              <a:rPr lang="en-GB" sz="1100" dirty="0">
                <a:solidFill>
                  <a:srgbClr val="A31515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"Title"</a:t>
            </a:r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] = </a:t>
            </a:r>
            <a:r>
              <a:rPr lang="en-GB" sz="1100" dirty="0">
                <a:solidFill>
                  <a:srgbClr val="A31515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"Home Page"</a:t>
            </a:r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1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}</a:t>
            </a:r>
          </a:p>
          <a:p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1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1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="display-4"&gt;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1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9D8F6F-8970-58E4-6019-862A4E8F42B8}"/>
              </a:ext>
            </a:extLst>
          </p:cNvPr>
          <p:cNvSpPr txBox="1"/>
          <p:nvPr/>
        </p:nvSpPr>
        <p:spPr>
          <a:xfrm>
            <a:off x="285750" y="3705225"/>
            <a:ext cx="1770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 </a:t>
            </a:r>
            <a:r>
              <a:rPr lang="en-GB" dirty="0" err="1"/>
              <a:t>Home.cshtml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0E538-2C7A-AEBA-0F09-5727C556A236}"/>
              </a:ext>
            </a:extLst>
          </p:cNvPr>
          <p:cNvSpPr txBox="1"/>
          <p:nvPr/>
        </p:nvSpPr>
        <p:spPr>
          <a:xfrm>
            <a:off x="285750" y="1119158"/>
            <a:ext cx="79819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&lt;!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DOCTYPE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html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lang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charset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="utf-8"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="viewport"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content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="width=device-width, initial-scale=1.0"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nn-NO" sz="8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r>
              <a:rPr lang="nn-NO" sz="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@ViewData[</a:t>
            </a:r>
            <a:r>
              <a:rPr lang="nn-NO" sz="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"Title"</a:t>
            </a:r>
            <a:r>
              <a:rPr lang="nn-NO" sz="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] - DiaryApp</a:t>
            </a:r>
            <a:r>
              <a:rPr lang="nn-NO" sz="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nn-NO" sz="8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nn-NO" sz="8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importmap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/bootstrap.min.css"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="~/DiaryApp.styles.css"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…</a:t>
            </a: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4A0044-7E4B-6506-78E1-1FE77874B2F1}"/>
              </a:ext>
            </a:extLst>
          </p:cNvPr>
          <p:cNvSpPr txBox="1"/>
          <p:nvPr/>
        </p:nvSpPr>
        <p:spPr>
          <a:xfrm>
            <a:off x="152400" y="657225"/>
            <a:ext cx="194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 _</a:t>
            </a:r>
            <a:r>
              <a:rPr lang="en-GB" dirty="0" err="1"/>
              <a:t>Layout.cshtml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1F9CA7-877B-80B2-0B6E-56C35DE64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775" y="1992754"/>
            <a:ext cx="4796314" cy="216068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B61761-A1BC-1FE2-1255-EF488EB0B837}"/>
              </a:ext>
            </a:extLst>
          </p:cNvPr>
          <p:cNvCxnSpPr>
            <a:cxnSpLocks/>
          </p:cNvCxnSpPr>
          <p:nvPr/>
        </p:nvCxnSpPr>
        <p:spPr>
          <a:xfrm>
            <a:off x="3505200" y="1838325"/>
            <a:ext cx="3124200" cy="323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F4BABAF-6415-344C-F0ED-C276BA842474}"/>
              </a:ext>
            </a:extLst>
          </p:cNvPr>
          <p:cNvCxnSpPr>
            <a:cxnSpLocks/>
          </p:cNvCxnSpPr>
          <p:nvPr/>
        </p:nvCxnSpPr>
        <p:spPr>
          <a:xfrm flipV="1">
            <a:off x="2714625" y="1992754"/>
            <a:ext cx="247650" cy="22685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F4B7DA-5B1C-6C9D-630C-E6CB52F19BD7}"/>
              </a:ext>
            </a:extLst>
          </p:cNvPr>
          <p:cNvCxnSpPr>
            <a:cxnSpLocks/>
          </p:cNvCxnSpPr>
          <p:nvPr/>
        </p:nvCxnSpPr>
        <p:spPr>
          <a:xfrm flipH="1" flipV="1">
            <a:off x="447675" y="4429125"/>
            <a:ext cx="552450" cy="1817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2EE3743-10D6-7D49-6FA2-2DAC84391082}"/>
              </a:ext>
            </a:extLst>
          </p:cNvPr>
          <p:cNvSpPr txBox="1"/>
          <p:nvPr/>
        </p:nvSpPr>
        <p:spPr>
          <a:xfrm>
            <a:off x="876300" y="6246257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C# code</a:t>
            </a:r>
          </a:p>
        </p:txBody>
      </p:sp>
    </p:spTree>
    <p:extLst>
      <p:ext uri="{BB962C8B-B14F-4D97-AF65-F5344CB8AC3E}">
        <p14:creationId xmlns:p14="http://schemas.microsoft.com/office/powerpoint/2010/main" val="13104795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25997-DD5A-F0B5-2EB8-4A6943326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973823-A920-0B5D-FBAA-B13B06618F9B}"/>
              </a:ext>
            </a:extLst>
          </p:cNvPr>
          <p:cNvSpPr txBox="1"/>
          <p:nvPr/>
        </p:nvSpPr>
        <p:spPr>
          <a:xfrm>
            <a:off x="295275" y="243512"/>
            <a:ext cx="798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&lt;!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DOCTYPE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html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lang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charset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="utf-8"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="viewport"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content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="width=device-width, initial-scale=1.0"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@ViewData[</a:t>
            </a:r>
            <a:r>
              <a:rPr lang="nn-NO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- DiaryApp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nn-NO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importmap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/bootstrap.min.css"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="~/DiaryApp.styles.css"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…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role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="main"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="pb-3"&gt;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@RenderBody()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="border-top footer text-muted"&gt;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&amp;copy; 2025 -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="Privacy"&gt;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Privacy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/bootstrap.bundle.min.js"&gt;&lt;/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/site.js"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@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RenderSectionAsync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800" b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"Scripts"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required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616F998-C68B-DE00-7BA6-13A86E5A5477}"/>
              </a:ext>
            </a:extLst>
          </p:cNvPr>
          <p:cNvCxnSpPr/>
          <p:nvPr/>
        </p:nvCxnSpPr>
        <p:spPr>
          <a:xfrm flipH="1">
            <a:off x="2000250" y="1943100"/>
            <a:ext cx="2162175" cy="1932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EE2C7D-27BA-B0B9-8524-AAE1DDA63EB0}"/>
              </a:ext>
            </a:extLst>
          </p:cNvPr>
          <p:cNvSpPr txBox="1"/>
          <p:nvPr/>
        </p:nvSpPr>
        <p:spPr>
          <a:xfrm>
            <a:off x="4193884" y="1767006"/>
            <a:ext cx="631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This is where the body (e.g. index, </a:t>
            </a:r>
            <a:r>
              <a:rPr lang="en-GB" dirty="0" err="1"/>
              <a:t>privacy.cshtml</a:t>
            </a:r>
            <a:r>
              <a:rPr lang="en-GB" dirty="0"/>
              <a:t>) is rendered. </a:t>
            </a:r>
          </a:p>
        </p:txBody>
      </p:sp>
    </p:spTree>
    <p:extLst>
      <p:ext uri="{BB962C8B-B14F-4D97-AF65-F5344CB8AC3E}">
        <p14:creationId xmlns:p14="http://schemas.microsoft.com/office/powerpoint/2010/main" val="317494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907D2-CCDB-9D32-7074-CC486DDB2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D520AD-D502-E5EE-8E9F-7BFC963EC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50" y="390101"/>
            <a:ext cx="10926700" cy="607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232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A8989-9AD6-0B4D-08CF-8A6C84B98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4990AD-0BB8-1B1F-1A00-5F66E6259D8D}"/>
              </a:ext>
            </a:extLst>
          </p:cNvPr>
          <p:cNvSpPr txBox="1"/>
          <p:nvPr/>
        </p:nvSpPr>
        <p:spPr>
          <a:xfrm>
            <a:off x="295275" y="243512"/>
            <a:ext cx="798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&lt;!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DOCTYPE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html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lang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charset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="utf-8"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="viewport"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content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="width=device-width, initial-scale=1.0"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@ViewData[</a:t>
            </a:r>
            <a:r>
              <a:rPr lang="nn-NO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- DiaryApp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nn-NO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importmap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/bootstrap.min.css"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="~/DiaryApp.styles.css"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…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role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="main"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="pb-3"&gt;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@RenderBody()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="border-top footer text-muted"&gt;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&amp;copy; 2025 -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="Privacy"&gt;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Privacy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/bootstrap.bundle.min.js"&gt;&lt;/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/site.js"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@</a:t>
            </a:r>
            <a:r>
              <a:rPr lang="en-GB" sz="800" b="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await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RenderSectionAsync</a:t>
            </a:r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</a:t>
            </a:r>
            <a:r>
              <a:rPr lang="en-GB" sz="800" b="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"Scripts"</a:t>
            </a:r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 </a:t>
            </a:r>
            <a:r>
              <a:rPr lang="en-GB" sz="800" b="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required</a:t>
            </a:r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: </a:t>
            </a:r>
            <a:r>
              <a:rPr lang="en-GB" sz="800" b="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false</a:t>
            </a:r>
            <a:r>
              <a:rPr lang="en-GB" sz="800" b="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80005A-98AA-D0A3-72E6-A96A82BDF44D}"/>
              </a:ext>
            </a:extLst>
          </p:cNvPr>
          <p:cNvSpPr txBox="1"/>
          <p:nvPr/>
        </p:nvSpPr>
        <p:spPr>
          <a:xfrm>
            <a:off x="6172200" y="3589288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ViewData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"Home Page"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="display-4"&gt;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@section Scripts{</a:t>
            </a:r>
          </a:p>
          <a:p>
            <a:endParaRPr lang="en-GB" sz="1800" dirty="0">
              <a:solidFill>
                <a:srgbClr val="000000"/>
              </a:solidFill>
              <a:highlight>
                <a:srgbClr val="00FF00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}</a:t>
            </a:r>
            <a:endParaRPr lang="en-GB" dirty="0">
              <a:highlight>
                <a:srgbClr val="00FF00"/>
              </a:highlight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4E85A6-BEF0-7924-1FC0-9AEAAE684627}"/>
              </a:ext>
            </a:extLst>
          </p:cNvPr>
          <p:cNvCxnSpPr/>
          <p:nvPr/>
        </p:nvCxnSpPr>
        <p:spPr>
          <a:xfrm>
            <a:off x="3762375" y="3686175"/>
            <a:ext cx="2409825" cy="1428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1774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39AEC-F6CD-1EA6-A7C5-D6443E33B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B6E10F-3E49-4390-AA8B-C32B28F386D6}"/>
              </a:ext>
            </a:extLst>
          </p:cNvPr>
          <p:cNvSpPr txBox="1"/>
          <p:nvPr/>
        </p:nvSpPr>
        <p:spPr>
          <a:xfrm>
            <a:off x="145759" y="243006"/>
            <a:ext cx="289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Inside of _</a:t>
            </a:r>
            <a:r>
              <a:rPr lang="en-GB" dirty="0" err="1"/>
              <a:t>ViewStart.cshtml</a:t>
            </a:r>
            <a:endParaRPr lang="en-GB" dirty="0"/>
          </a:p>
          <a:p>
            <a:r>
              <a:rPr lang="en-GB" dirty="0"/>
              <a:t>Is defined the startup view.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02150D-3A84-369A-C69C-206D8B414EC8}"/>
              </a:ext>
            </a:extLst>
          </p:cNvPr>
          <p:cNvSpPr txBox="1"/>
          <p:nvPr/>
        </p:nvSpPr>
        <p:spPr>
          <a:xfrm>
            <a:off x="1095375" y="206246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Layout =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"_Layout"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13971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06ADC-3B5E-2B0D-C083-AFCEDF45E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1FC5A1-930C-A46C-912C-37DB62838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90" y="309317"/>
            <a:ext cx="3010320" cy="3515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A1D09A-4DA0-561D-720D-EC2100DBB475}"/>
              </a:ext>
            </a:extLst>
          </p:cNvPr>
          <p:cNvSpPr txBox="1"/>
          <p:nvPr/>
        </p:nvSpPr>
        <p:spPr>
          <a:xfrm>
            <a:off x="4324350" y="751612"/>
            <a:ext cx="76011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1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1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-validation/</a:t>
            </a:r>
            <a:r>
              <a:rPr lang="en-GB" sz="1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/jquery.validate.min.js"&gt;&lt;/</a:t>
            </a:r>
            <a:r>
              <a:rPr lang="en-GB" sz="1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1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1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-validation-unobtrusive/</a:t>
            </a:r>
            <a:r>
              <a:rPr lang="en-GB" sz="1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/jquery.validate.unobtrusive.min.js"&gt;&lt;/</a:t>
            </a:r>
            <a:r>
              <a:rPr lang="en-GB" sz="1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1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1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2A6BC0-3727-8687-FB52-D00300EA0629}"/>
              </a:ext>
            </a:extLst>
          </p:cNvPr>
          <p:cNvSpPr txBox="1"/>
          <p:nvPr/>
        </p:nvSpPr>
        <p:spPr>
          <a:xfrm>
            <a:off x="3714750" y="2933700"/>
            <a:ext cx="6556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This file is partial, meaning it can only be run as part of other file. </a:t>
            </a:r>
          </a:p>
          <a:p>
            <a:r>
              <a:rPr lang="en-GB" dirty="0"/>
              <a:t>Currently it has some validation scripts inside. </a:t>
            </a:r>
          </a:p>
        </p:txBody>
      </p:sp>
    </p:spTree>
    <p:extLst>
      <p:ext uri="{BB962C8B-B14F-4D97-AF65-F5344CB8AC3E}">
        <p14:creationId xmlns:p14="http://schemas.microsoft.com/office/powerpoint/2010/main" val="28193466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7DF75-0F79-47A4-A365-A39818BEF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6F6EAF-0084-177D-6DBF-B4A12ED5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800" y="204539"/>
            <a:ext cx="3038899" cy="35533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EDC81F-7190-9A0C-3F5A-0850AAAB6A4F}"/>
              </a:ext>
            </a:extLst>
          </p:cNvPr>
          <p:cNvSpPr txBox="1"/>
          <p:nvPr/>
        </p:nvSpPr>
        <p:spPr>
          <a:xfrm>
            <a:off x="4543424" y="485686"/>
            <a:ext cx="74390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@addTagHelper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</a:t>
            </a:r>
            <a:r>
              <a:rPr lang="en-GB" sz="1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Microsoft.AspNetCore.Mvc.TagHelpers</a:t>
            </a:r>
            <a:endParaRPr lang="en-GB" sz="1800" dirty="0">
              <a:solidFill>
                <a:srgbClr val="A31515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60F5B-E8A7-B265-07C3-1BDDF870F3EE}"/>
              </a:ext>
            </a:extLst>
          </p:cNvPr>
          <p:cNvSpPr txBox="1"/>
          <p:nvPr/>
        </p:nvSpPr>
        <p:spPr>
          <a:xfrm>
            <a:off x="3838575" y="2009775"/>
            <a:ext cx="7991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file defines the using; what libraries shall be given access to in all </a:t>
            </a:r>
            <a:r>
              <a:rPr lang="en-GB" dirty="0" err="1"/>
              <a:t>cshtml</a:t>
            </a:r>
            <a:r>
              <a:rPr lang="en-GB" dirty="0"/>
              <a:t> (global using).</a:t>
            </a:r>
          </a:p>
          <a:p>
            <a:endParaRPr lang="en-GB" dirty="0"/>
          </a:p>
          <a:p>
            <a:r>
              <a:rPr lang="en-GB" dirty="0" err="1"/>
              <a:t>addTagHelper</a:t>
            </a:r>
            <a:r>
              <a:rPr lang="en-GB" dirty="0"/>
              <a:t> - </a:t>
            </a:r>
          </a:p>
          <a:p>
            <a:r>
              <a:rPr lang="en-GB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DC0D7-C405-7813-26ED-11C9F2FDDFAD}"/>
              </a:ext>
            </a:extLst>
          </p:cNvPr>
          <p:cNvSpPr txBox="1"/>
          <p:nvPr/>
        </p:nvSpPr>
        <p:spPr>
          <a:xfrm>
            <a:off x="4210050" y="3234362"/>
            <a:ext cx="798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&lt;!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DOCTYPE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html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lang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charset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="utf-8"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meta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="viewport"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content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="width=device-width, initial-scale=1.0"</a:t>
            </a:r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@ViewData[</a:t>
            </a:r>
            <a:r>
              <a:rPr lang="nn-NO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nn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- DiaryApp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nn-NO" sz="8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title</a:t>
            </a:r>
            <a:r>
              <a:rPr lang="nn-NO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nn-NO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importmap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/bootstrap.min.css"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link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="stylesheet"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href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="~/DiaryApp.styles.css"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head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…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role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="main"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="pb-3"&gt;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@RenderBody()</a:t>
            </a: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main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="border-top footer text-muted"&gt;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="container"&gt;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&amp;copy; 2025 -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asp-area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asp-controller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="Home"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asp-action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="Privacy"&gt;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Privacy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div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footer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jquery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/jquery.min.js"&gt;&lt;/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0" dirty="0" err="1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="~/lib/bootstrap/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/bootstrap.bundle.min.js"&gt;&lt;/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 err="1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src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="~/</a:t>
            </a:r>
            <a:r>
              <a:rPr lang="en-GB" sz="800" b="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js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/site.js"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asp-append-version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="true"&gt;&lt;/</a:t>
            </a:r>
            <a:r>
              <a:rPr lang="en-GB" sz="800" b="1" dirty="0">
                <a:solidFill>
                  <a:srgbClr val="800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script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@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 </a:t>
            </a:r>
            <a:r>
              <a:rPr lang="en-GB" sz="800" b="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RenderSectionAsync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800" b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"Scripts"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required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GB" sz="800" b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body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b="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800" b="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html</a:t>
            </a:r>
            <a:r>
              <a:rPr lang="en-GB" sz="800" b="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8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73BF94-E7FF-1396-F7B3-BCB7D4927C77}"/>
              </a:ext>
            </a:extLst>
          </p:cNvPr>
          <p:cNvCxnSpPr/>
          <p:nvPr/>
        </p:nvCxnSpPr>
        <p:spPr>
          <a:xfrm>
            <a:off x="5638800" y="3038475"/>
            <a:ext cx="1885950" cy="1104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7ABBF10-CCC5-B973-38B3-8A4C1F0B7623}"/>
              </a:ext>
            </a:extLst>
          </p:cNvPr>
          <p:cNvSpPr txBox="1"/>
          <p:nvPr/>
        </p:nvSpPr>
        <p:spPr>
          <a:xfrm>
            <a:off x="6334125" y="3117771"/>
            <a:ext cx="222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</a:t>
            </a:r>
            <a:r>
              <a:rPr lang="en-GB" dirty="0" err="1"/>
              <a:t>tagHelper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71474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BA69B-DE0B-C61D-8BA4-8B2F50D5D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2E4C58-201D-6B3F-9BCB-DE6F53A1C72A}"/>
              </a:ext>
            </a:extLst>
          </p:cNvPr>
          <p:cNvSpPr txBox="1"/>
          <p:nvPr/>
        </p:nvSpPr>
        <p:spPr>
          <a:xfrm>
            <a:off x="285750" y="2916079"/>
            <a:ext cx="9144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@model </a:t>
            </a:r>
            <a:r>
              <a:rPr lang="en-GB" sz="9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ErrorViewModel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9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ViewData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GB" sz="9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"Title"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 </a:t>
            </a:r>
            <a:r>
              <a:rPr lang="en-GB" sz="9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"Error"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9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="text-danger"&gt;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Error.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h1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h2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900" dirty="0">
                <a:solidFill>
                  <a:srgbClr val="FF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="text-danger"&gt;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An error occurred while processing your request.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h2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GB" sz="9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Model.ShowRequestId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       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Request ID: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code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@Model.RequestId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code</a:t>
            </a:r>
            <a:r>
              <a:rPr lang="en-GB" sz="9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00FF00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h3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Development Mode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h3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Swapping to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Development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environment will display more detailed information about the error that occurred.</a:t>
            </a: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The Development environment shouldn't be enabled for deployed applications.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It can result in displaying sensitive information from exceptions to end users.</a:t>
            </a: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For local debugging, enable the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Development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environment by setting the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ASPNETCORE_ENVIRONMENT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environment variable to 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Development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strong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and restarting the app.</a:t>
            </a:r>
          </a:p>
          <a:p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&lt;/</a:t>
            </a:r>
            <a:r>
              <a:rPr lang="en-GB" sz="900" dirty="0">
                <a:solidFill>
                  <a:srgbClr val="8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GB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endParaRPr lang="en-GB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E2DE03-A133-564B-1F87-7A063B7BB100}"/>
              </a:ext>
            </a:extLst>
          </p:cNvPr>
          <p:cNvSpPr txBox="1"/>
          <p:nvPr/>
        </p:nvSpPr>
        <p:spPr>
          <a:xfrm>
            <a:off x="5486400" y="516315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DiaryApp.Models</a:t>
            </a:r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ErrorViewModel</a:t>
            </a:r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?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GB" sz="12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public</a:t>
            </a:r>
            <a:r>
              <a:rPr lang="en-GB" sz="12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bool</a:t>
            </a:r>
            <a:r>
              <a:rPr lang="en-GB" sz="12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</a:t>
            </a:r>
            <a:r>
              <a:rPr lang="en-GB" sz="12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ShowRequestId</a:t>
            </a:r>
            <a:r>
              <a:rPr lang="en-GB" sz="12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=&gt; !</a:t>
            </a:r>
            <a:r>
              <a:rPr lang="en-GB" sz="1200" dirty="0" err="1">
                <a:solidFill>
                  <a:srgbClr val="0000FF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string</a:t>
            </a:r>
            <a:r>
              <a:rPr lang="en-GB" sz="12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.IsNullOrEmpty</a:t>
            </a:r>
            <a:r>
              <a:rPr lang="en-GB" sz="12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RequestId</a:t>
            </a:r>
            <a:r>
              <a:rPr lang="en-GB" sz="12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GB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826695-D568-CF1A-2F54-120161115E81}"/>
              </a:ext>
            </a:extLst>
          </p:cNvPr>
          <p:cNvSpPr txBox="1"/>
          <p:nvPr/>
        </p:nvSpPr>
        <p:spPr>
          <a:xfrm>
            <a:off x="285750" y="331649"/>
            <a:ext cx="196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ErrorViewModel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31915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5AB8B-6C3F-484E-288A-F6264B01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B686B8-D0B3-428D-ACFB-F5DB25162B2C}"/>
              </a:ext>
            </a:extLst>
          </p:cNvPr>
          <p:cNvSpPr txBox="1"/>
          <p:nvPr/>
        </p:nvSpPr>
        <p:spPr>
          <a:xfrm>
            <a:off x="285750" y="331649"/>
            <a:ext cx="196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Appsettings.json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529A8-EB24-2CA6-B2E4-E15DD5865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933260"/>
            <a:ext cx="2762636" cy="27245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4671C7-67E6-974A-8F8E-32FAED13D668}"/>
              </a:ext>
            </a:extLst>
          </p:cNvPr>
          <p:cNvSpPr txBox="1"/>
          <p:nvPr/>
        </p:nvSpPr>
        <p:spPr>
          <a:xfrm>
            <a:off x="4819650" y="1193364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"Logging"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LogLevel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"Default"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"Information"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Microsoft.AspNetCore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"Warning"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},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 err="1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AllowedHosts</a:t>
            </a:r>
            <a:r>
              <a:rPr lang="en-GB" sz="1800" dirty="0">
                <a:solidFill>
                  <a:srgbClr val="2E75B6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GB" sz="1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"*"</a:t>
            </a:r>
            <a:endParaRPr lang="en-GB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30358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FA17D-325D-1CB6-3C94-3963B1030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58AD3A-8F37-2D74-B43A-7273BDDB4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25" y="909602"/>
            <a:ext cx="2857899" cy="5048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0ADC90-A4C3-5114-6C03-F73377DF345B}"/>
              </a:ext>
            </a:extLst>
          </p:cNvPr>
          <p:cNvSpPr txBox="1"/>
          <p:nvPr/>
        </p:nvSpPr>
        <p:spPr>
          <a:xfrm>
            <a:off x="190500" y="323850"/>
            <a:ext cx="7041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It has some </a:t>
            </a:r>
            <a:r>
              <a:rPr lang="en-GB" dirty="0" err="1"/>
              <a:t>subsettings</a:t>
            </a:r>
            <a:r>
              <a:rPr lang="en-GB" dirty="0"/>
              <a:t> too. Currently we only have development one</a:t>
            </a:r>
          </a:p>
        </p:txBody>
      </p:sp>
    </p:spTree>
    <p:extLst>
      <p:ext uri="{BB962C8B-B14F-4D97-AF65-F5344CB8AC3E}">
        <p14:creationId xmlns:p14="http://schemas.microsoft.com/office/powerpoint/2010/main" val="40889145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6FD69-E8E4-C6FD-D1A7-9AEF3A422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3B2FF8-3897-AC7B-D147-58A1EFC1D128}"/>
              </a:ext>
            </a:extLst>
          </p:cNvPr>
          <p:cNvSpPr txBox="1"/>
          <p:nvPr/>
        </p:nvSpPr>
        <p:spPr>
          <a:xfrm>
            <a:off x="657225" y="542925"/>
            <a:ext cx="76452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Understanding </a:t>
            </a:r>
            <a:r>
              <a:rPr lang="en-GB" b="1" dirty="0" err="1"/>
              <a:t>Program.cs</a:t>
            </a:r>
            <a:r>
              <a:rPr lang="en-GB" dirty="0"/>
              <a:t> in </a:t>
            </a:r>
            <a:r>
              <a:rPr lang="en-GB" b="1" dirty="0"/>
              <a:t>ASP.NET</a:t>
            </a:r>
            <a:endParaRPr lang="en-GB" dirty="0"/>
          </a:p>
          <a:p>
            <a:endParaRPr lang="en-GB" dirty="0"/>
          </a:p>
          <a:p>
            <a:r>
              <a:rPr lang="en-GB" dirty="0"/>
              <a:t>Title: Understanding </a:t>
            </a:r>
            <a:r>
              <a:rPr lang="en-GB" dirty="0" err="1"/>
              <a:t>Program.cs</a:t>
            </a:r>
            <a:r>
              <a:rPr lang="en-GB" dirty="0"/>
              <a:t> in ASP.NET Core</a:t>
            </a:r>
          </a:p>
          <a:p>
            <a:endParaRPr lang="en-GB" dirty="0"/>
          </a:p>
          <a:p>
            <a:r>
              <a:rPr lang="en-GB" dirty="0"/>
              <a:t>Subtitle: A Deep Dive into Dependency Injection, Services, and </a:t>
            </a:r>
            <a:r>
              <a:rPr lang="en-GB" dirty="0" err="1"/>
              <a:t>Meddleware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2561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9D67-2756-F5C6-8E17-5DFF52F7D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31BE96-93F5-2C90-285F-2A03CD0D0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67531" cy="3115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FC2948-FFC7-705A-578D-DBDBDD5432DF}"/>
              </a:ext>
            </a:extLst>
          </p:cNvPr>
          <p:cNvSpPr txBox="1"/>
          <p:nvPr/>
        </p:nvSpPr>
        <p:spPr>
          <a:xfrm>
            <a:off x="3667125" y="447675"/>
            <a:ext cx="80486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Purpose: </a:t>
            </a:r>
            <a:r>
              <a:rPr lang="en-GB" dirty="0"/>
              <a:t>entry point of the ASP.NET Core application.</a:t>
            </a:r>
          </a:p>
          <a:p>
            <a:r>
              <a:rPr lang="en-GB" b="1" dirty="0" err="1"/>
              <a:t>WebApplication</a:t>
            </a:r>
            <a:r>
              <a:rPr lang="en-GB" b="1" dirty="0"/>
              <a:t> Builder: </a:t>
            </a:r>
            <a:r>
              <a:rPr lang="en-GB" dirty="0"/>
              <a:t>Configures the application’s services and middleware.</a:t>
            </a:r>
          </a:p>
          <a:p>
            <a:r>
              <a:rPr lang="en-GB" b="1" dirty="0"/>
              <a:t>Services Configuration: </a:t>
            </a:r>
            <a:r>
              <a:rPr lang="en-GB" dirty="0"/>
              <a:t> Registers and configures services required by the application.</a:t>
            </a:r>
          </a:p>
          <a:p>
            <a:r>
              <a:rPr lang="en-GB" b="1" dirty="0"/>
              <a:t>Middleware Configuration: </a:t>
            </a:r>
            <a:r>
              <a:rPr lang="en-GB" dirty="0"/>
              <a:t> Sets up the request processing pipeline, defining how requests are handled.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8096136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95562-98CC-9CBF-9B38-BD974AD4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79AF5E-A55E-9F2F-74F7-D34478935874}"/>
              </a:ext>
            </a:extLst>
          </p:cNvPr>
          <p:cNvSpPr txBox="1"/>
          <p:nvPr/>
        </p:nvSpPr>
        <p:spPr>
          <a:xfrm>
            <a:off x="209550" y="0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builder = </a:t>
            </a:r>
            <a:r>
              <a:rPr lang="en-GB" sz="12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WebApplication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.CreateBuilder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args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Add services to the container.</a:t>
            </a:r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builder.Services.AddControllersWithViews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app =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builder.Build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Configure the HTTP request pipeline.</a:t>
            </a:r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app.Environment.IsDevelopment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app.UseExceptionHandler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"/Home/Error"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The default HSTS value is 30 days. You may want to change this for production scenarios, see https://aka.ms/aspnetcore-hsts.</a:t>
            </a:r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app.UseHsts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app.UseHttpsRedirection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app.UseRouting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app.UseAuthorization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app.MapControllerRoute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name: 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"default"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pattern: 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action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Index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id</a:t>
            </a:r>
            <a:r>
              <a:rPr lang="en-GB" sz="1200" dirty="0">
                <a:solidFill>
                  <a:srgbClr val="FF00C1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?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.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WithStaticAssets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app.Run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493495-61CF-A028-8015-2C4FF12D7DBE}"/>
              </a:ext>
            </a:extLst>
          </p:cNvPr>
          <p:cNvSpPr txBox="1"/>
          <p:nvPr/>
        </p:nvSpPr>
        <p:spPr>
          <a:xfrm>
            <a:off x="6448425" y="209550"/>
            <a:ext cx="5534025" cy="830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b="1" dirty="0"/>
              <a:t>Service Configuration</a:t>
            </a:r>
          </a:p>
          <a:p>
            <a:pPr lvl="1"/>
            <a:r>
              <a:rPr lang="en-GB" sz="1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builder = </a:t>
            </a:r>
            <a:r>
              <a:rPr lang="en-GB" sz="1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WebApplication</a:t>
            </a:r>
            <a:r>
              <a:rPr lang="en-GB" sz="1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.CreateBuilder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args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GB" sz="1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builder.Services.AddControllersWithViews</a:t>
            </a:r>
            <a:r>
              <a:rPr lang="en-GB" sz="1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Creates a new instance of </a:t>
            </a:r>
            <a:r>
              <a:rPr lang="en-GB" sz="1400" dirty="0" err="1"/>
              <a:t>WebApplicationBuilder</a:t>
            </a:r>
            <a:r>
              <a:rPr lang="en-GB" sz="1400" dirty="0"/>
              <a:t> with the command-line arguments.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Adds  the MVC controllers with views to the service container.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Application Build</a:t>
            </a:r>
          </a:p>
          <a:p>
            <a:pPr lvl="1"/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app = </a:t>
            </a:r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builder.Build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Builds the web application.</a:t>
            </a:r>
          </a:p>
          <a:p>
            <a:pPr marL="342900" indent="-342900">
              <a:buAutoNum type="arabicPeriod"/>
            </a:pPr>
            <a:r>
              <a:rPr lang="en-GB" b="1" dirty="0"/>
              <a:t>Environment-Specific Configuration</a:t>
            </a:r>
          </a:p>
          <a:p>
            <a:pPr lvl="1"/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app.Environment.IsDevelopment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app.UseExceptionHandler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"/Home/Error"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app.UseHsts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Configures error handling and HSTS (HTTP Script Transport Security) for non-development environments.</a:t>
            </a:r>
          </a:p>
          <a:p>
            <a:pPr marL="342900" indent="-342900">
              <a:buAutoNum type="arabicPeriod"/>
            </a:pPr>
            <a:r>
              <a:rPr lang="en-GB" b="1" dirty="0"/>
              <a:t>Middleware Configuration</a:t>
            </a:r>
          </a:p>
          <a:p>
            <a:pPr lvl="1"/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app.UseHttpsRedirection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app.UseRouting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app.UseAuthorization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app.MapStaticAssets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app.UseHttpsRedirection</a:t>
            </a:r>
            <a:r>
              <a:rPr lang="en-GB" sz="1400" dirty="0"/>
              <a:t>(): Redirects HTTP requests to HTTPS.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app.UseRouting</a:t>
            </a:r>
            <a:r>
              <a:rPr lang="en-GB" sz="1400" dirty="0"/>
              <a:t>(): Adds routing capabilities.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app.UseAuthorization</a:t>
            </a:r>
            <a:r>
              <a:rPr lang="en-GB" sz="1400" dirty="0"/>
              <a:t>(): Adds authorization capabilities.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App.MapStaticAsses</a:t>
            </a:r>
            <a:r>
              <a:rPr lang="en-GB" sz="1400" dirty="0"/>
              <a:t>(): Serves static files.</a:t>
            </a:r>
          </a:p>
          <a:p>
            <a:pPr marL="342900" indent="-342900">
              <a:buAutoNum type="arabicPeriod"/>
            </a:pPr>
            <a:r>
              <a:rPr lang="en-GB" b="1" dirty="0"/>
              <a:t>Routing Configuration</a:t>
            </a:r>
          </a:p>
          <a:p>
            <a:pPr lvl="1"/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app.MapControllerRoute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name: 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"default"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pattern: 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action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Index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id</a:t>
            </a:r>
            <a:r>
              <a:rPr lang="en-GB" sz="1200" dirty="0">
                <a:solidFill>
                  <a:srgbClr val="FF00C1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?</a:t>
            </a:r>
            <a:r>
              <a:rPr lang="en-GB" sz="1200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.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WithStaticAssets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/>
              <a:t>Defines the default route for the application.</a:t>
            </a:r>
          </a:p>
          <a:p>
            <a:pPr marL="342900" indent="-342900">
              <a:buAutoNum type="arabicPeriod"/>
            </a:pPr>
            <a:r>
              <a:rPr lang="en-GB" b="1" dirty="0"/>
              <a:t>Run the Application</a:t>
            </a:r>
          </a:p>
          <a:p>
            <a:r>
              <a:rPr lang="en-GB" sz="1400" b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</a:t>
            </a:r>
            <a:r>
              <a:rPr lang="en-GB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app.Run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Runs the web application.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492457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75FB4-A98F-FD53-82AE-7D2B375EB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CE53F-5188-97CF-6777-B4858D445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76" y="380574"/>
            <a:ext cx="11088647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7816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62F2D-FA07-19E2-A591-543A1CA98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D8170-5FA9-C51A-A67D-018673814B6B}"/>
              </a:ext>
            </a:extLst>
          </p:cNvPr>
          <p:cNvSpPr txBox="1"/>
          <p:nvPr/>
        </p:nvSpPr>
        <p:spPr>
          <a:xfrm>
            <a:off x="371475" y="523875"/>
            <a:ext cx="1137426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WebApplication</a:t>
            </a:r>
            <a:r>
              <a:rPr lang="en-GB" dirty="0"/>
              <a:t> Builder</a:t>
            </a:r>
          </a:p>
          <a:p>
            <a:endParaRPr lang="en-GB" dirty="0"/>
          </a:p>
          <a:p>
            <a:r>
              <a:rPr lang="en-GB" b="1" dirty="0"/>
              <a:t>Purpose: </a:t>
            </a:r>
            <a:r>
              <a:rPr lang="en-GB" dirty="0"/>
              <a:t> Configures the application and services.</a:t>
            </a:r>
          </a:p>
          <a:p>
            <a:r>
              <a:rPr lang="en-GB" b="1" dirty="0"/>
              <a:t>Sets up configuration and logging: </a:t>
            </a:r>
            <a:r>
              <a:rPr lang="en-GB" dirty="0"/>
              <a:t>Initializes configuration sources and logging providers.</a:t>
            </a:r>
          </a:p>
          <a:p>
            <a:r>
              <a:rPr lang="en-GB" b="1" dirty="0"/>
              <a:t>Initializes the Dependency Injection (DI) container: </a:t>
            </a:r>
            <a:r>
              <a:rPr lang="en-GB" dirty="0"/>
              <a:t> Sets up the container that manages service dependencies.</a:t>
            </a:r>
          </a:p>
          <a:p>
            <a:endParaRPr lang="en-GB" b="1" dirty="0"/>
          </a:p>
          <a:p>
            <a:r>
              <a:rPr lang="en-GB" b="1" dirty="0"/>
              <a:t>Code</a:t>
            </a:r>
            <a:r>
              <a:rPr lang="en-GB" dirty="0"/>
              <a:t>:  var builder = </a:t>
            </a:r>
            <a:r>
              <a:rPr lang="en-GB" dirty="0" err="1"/>
              <a:t>WebApplication.CreateBuilder</a:t>
            </a:r>
            <a:r>
              <a:rPr lang="en-GB" dirty="0"/>
              <a:t>(</a:t>
            </a:r>
            <a:r>
              <a:rPr lang="en-GB" dirty="0" err="1"/>
              <a:t>args</a:t>
            </a:r>
            <a:r>
              <a:rPr lang="en-GB" dirty="0"/>
              <a:t>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4331BB-9E27-EB41-55A7-CC3AAF1BFBE3}"/>
              </a:ext>
            </a:extLst>
          </p:cNvPr>
          <p:cNvSpPr txBox="1"/>
          <p:nvPr/>
        </p:nvSpPr>
        <p:spPr>
          <a:xfrm>
            <a:off x="276225" y="2800350"/>
            <a:ext cx="1130424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Dependency Injection </a:t>
            </a:r>
          </a:p>
          <a:p>
            <a:r>
              <a:rPr lang="en-GB" dirty="0"/>
              <a:t>(DI) Container</a:t>
            </a:r>
          </a:p>
          <a:p>
            <a:endParaRPr lang="en-GB" dirty="0"/>
          </a:p>
          <a:p>
            <a:r>
              <a:rPr lang="en-GB" b="1" dirty="0"/>
              <a:t>Definition: </a:t>
            </a:r>
            <a:r>
              <a:rPr lang="en-GB" dirty="0"/>
              <a:t> A design pattern that allows a class to receive its dependencies from an external source.</a:t>
            </a:r>
          </a:p>
          <a:p>
            <a:r>
              <a:rPr lang="en-GB" b="1" dirty="0"/>
              <a:t>Promotes loose coupling: </a:t>
            </a:r>
            <a:r>
              <a:rPr lang="en-GB" dirty="0"/>
              <a:t>Reduces the dependencies between components, making the system more modular.</a:t>
            </a:r>
          </a:p>
          <a:p>
            <a:endParaRPr lang="en-GB" dirty="0"/>
          </a:p>
          <a:p>
            <a:r>
              <a:rPr lang="en-GB" b="1" dirty="0"/>
              <a:t>Code</a:t>
            </a:r>
            <a:r>
              <a:rPr lang="en-GB" dirty="0"/>
              <a:t>:  var builder = </a:t>
            </a:r>
            <a:r>
              <a:rPr lang="en-GB" dirty="0" err="1"/>
              <a:t>WebApplication.Services.AddControllersWithView</a:t>
            </a:r>
            <a:r>
              <a:rPr lang="en-GB" dirty="0"/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FD8A5-4C86-859E-7AE3-1CFA07436E58}"/>
              </a:ext>
            </a:extLst>
          </p:cNvPr>
          <p:cNvSpPr txBox="1"/>
          <p:nvPr/>
        </p:nvSpPr>
        <p:spPr>
          <a:xfrm>
            <a:off x="276224" y="4962525"/>
            <a:ext cx="117633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Adding </a:t>
            </a:r>
            <a:r>
              <a:rPr lang="en-GB" b="1" dirty="0"/>
              <a:t>Services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Purpose: </a:t>
            </a:r>
            <a:r>
              <a:rPr lang="en-GB" dirty="0"/>
              <a:t> Registers services required by the application.</a:t>
            </a:r>
          </a:p>
          <a:p>
            <a:r>
              <a:rPr lang="en-GB" b="1" dirty="0"/>
              <a:t>Common Services: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Controllers: </a:t>
            </a:r>
            <a:r>
              <a:rPr lang="en-GB" dirty="0"/>
              <a:t> Handle HTTP requests and generate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Views: </a:t>
            </a:r>
            <a:r>
              <a:rPr lang="en-GB" dirty="0"/>
              <a:t>Render HTML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Razor Pages: </a:t>
            </a:r>
            <a:r>
              <a:rPr lang="en-GB" dirty="0"/>
              <a:t>Simplified model for creating web pages.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Code</a:t>
            </a:r>
            <a:r>
              <a:rPr lang="en-GB" dirty="0"/>
              <a:t>:  </a:t>
            </a:r>
            <a:r>
              <a:rPr lang="en-GB" dirty="0" err="1"/>
              <a:t>builder.Services.AddControllersWithViews</a:t>
            </a:r>
            <a:r>
              <a:rPr lang="en-GB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3395050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C8748-76AF-7E0A-D4AE-D9A4B6D61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D37E54-7EF6-F4CD-6A3D-DB88814BDD3D}"/>
              </a:ext>
            </a:extLst>
          </p:cNvPr>
          <p:cNvSpPr txBox="1"/>
          <p:nvPr/>
        </p:nvSpPr>
        <p:spPr>
          <a:xfrm>
            <a:off x="214312" y="619125"/>
            <a:ext cx="117633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Building the  </a:t>
            </a:r>
            <a:r>
              <a:rPr lang="en-GB" b="1" dirty="0"/>
              <a:t>Application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Purpose: </a:t>
            </a:r>
            <a:r>
              <a:rPr lang="en-GB" dirty="0"/>
              <a:t> Compiles the configuration and services into a web application instance.</a:t>
            </a:r>
          </a:p>
          <a:p>
            <a:r>
              <a:rPr lang="en-GB" b="1" dirty="0"/>
              <a:t>Responsibilities: </a:t>
            </a:r>
            <a:r>
              <a:rPr lang="en-GB" dirty="0"/>
              <a:t>Prepares the app for request handling by combining all configurations and registered services. </a:t>
            </a:r>
          </a:p>
          <a:p>
            <a:endParaRPr lang="en-GB" dirty="0"/>
          </a:p>
          <a:p>
            <a:r>
              <a:rPr lang="en-GB" b="1" dirty="0"/>
              <a:t>Code</a:t>
            </a:r>
            <a:r>
              <a:rPr lang="en-GB" dirty="0"/>
              <a:t>:  var app = </a:t>
            </a:r>
            <a:r>
              <a:rPr lang="en-GB" dirty="0" err="1"/>
              <a:t>builder.Build</a:t>
            </a:r>
            <a:r>
              <a:rPr lang="en-GB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5508911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BA9C6-C024-5ED3-CD95-DFC256351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3D6410-2D28-DE2C-962A-2A234203D1AA}"/>
              </a:ext>
            </a:extLst>
          </p:cNvPr>
          <p:cNvSpPr txBox="1"/>
          <p:nvPr/>
        </p:nvSpPr>
        <p:spPr>
          <a:xfrm>
            <a:off x="428625" y="200025"/>
            <a:ext cx="1176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Middleware Configuration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C76E12-F3D8-3808-24A6-DB381214ED8A}"/>
              </a:ext>
            </a:extLst>
          </p:cNvPr>
          <p:cNvSpPr txBox="1"/>
          <p:nvPr/>
        </p:nvSpPr>
        <p:spPr>
          <a:xfrm>
            <a:off x="428624" y="1000125"/>
            <a:ext cx="521970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Purpose: </a:t>
            </a:r>
            <a:r>
              <a:rPr lang="en-GB" dirty="0"/>
              <a:t>Defines the request processing pipeline.</a:t>
            </a:r>
          </a:p>
          <a:p>
            <a:endParaRPr lang="en-GB" b="1" dirty="0"/>
          </a:p>
          <a:p>
            <a:r>
              <a:rPr lang="en-GB" b="1" dirty="0"/>
              <a:t>Code: </a:t>
            </a:r>
          </a:p>
          <a:p>
            <a:pPr lvl="1"/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app.Environment.IsDevelopment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app.UseExceptionHandler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"/Home/Error"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app.UseHsts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lvl="1"/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lvl="1"/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app.UseHttpsRedirection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app.UseRouting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app.UseAuthorization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lvl="1"/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8CCBD9-A592-FDA1-E9D2-1DAD34F424E3}"/>
              </a:ext>
            </a:extLst>
          </p:cNvPr>
          <p:cNvSpPr txBox="1"/>
          <p:nvPr/>
        </p:nvSpPr>
        <p:spPr>
          <a:xfrm>
            <a:off x="6543675" y="1038225"/>
            <a:ext cx="52197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Components: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Exception Handling: </a:t>
            </a:r>
            <a:r>
              <a:rPr lang="en-GB" dirty="0"/>
              <a:t>Adds error handling middleware to catch and handle exceptions, redirecting to a specified error pages.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HSTS (HTTP Strict Transport Security): </a:t>
            </a:r>
            <a:r>
              <a:rPr lang="en-GB" dirty="0"/>
              <a:t>Adds HSTS middleware to enforce HTTPS by adding the Strict-Transport-Security header.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HTTPS Redirection: </a:t>
            </a:r>
            <a:r>
              <a:rPr lang="en-GB" dirty="0"/>
              <a:t>Redirects HTTP requests to HTTPS to ensure secure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Static Files: </a:t>
            </a:r>
            <a:r>
              <a:rPr lang="en-GB" dirty="0"/>
              <a:t>Serves static files such as HTML, CSS, Images, and </a:t>
            </a:r>
            <a:r>
              <a:rPr lang="en-GB" dirty="0" err="1"/>
              <a:t>JasvaScript</a:t>
            </a:r>
            <a:r>
              <a:rPr lang="en-GB" dirty="0"/>
              <a:t> from </a:t>
            </a:r>
            <a:r>
              <a:rPr lang="en-GB" dirty="0" err="1"/>
              <a:t>wwwroot</a:t>
            </a:r>
            <a:r>
              <a:rPr lang="en-GB" dirty="0"/>
              <a:t> folder.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Routing: </a:t>
            </a:r>
            <a:r>
              <a:rPr lang="en-GB" dirty="0"/>
              <a:t> Matches request URLs to the corresponding route handlers.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Authorization: </a:t>
            </a:r>
            <a:r>
              <a:rPr lang="en-GB" dirty="0"/>
              <a:t>Enforces authorization policies within the application.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2167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7F4A6E-0230-D47F-6040-01A31D734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F1D721-D48D-4C08-C89B-4808D0212A58}"/>
              </a:ext>
            </a:extLst>
          </p:cNvPr>
          <p:cNvSpPr txBox="1"/>
          <p:nvPr/>
        </p:nvSpPr>
        <p:spPr>
          <a:xfrm>
            <a:off x="66675" y="176510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Exception Handling </a:t>
            </a:r>
            <a:r>
              <a:rPr lang="en-GB" dirty="0"/>
              <a:t> and HSTS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Exception Handling:  </a:t>
            </a:r>
            <a:r>
              <a:rPr lang="en-GB" dirty="0"/>
              <a:t>Manages errors and exceptions in a controlled manner.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app.UserExceptionHandler</a:t>
            </a:r>
            <a:r>
              <a:rPr lang="en-GB" dirty="0"/>
              <a:t>(“/Home/Error”);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HSTS (HTTP Strict Transport Security): </a:t>
            </a:r>
            <a:r>
              <a:rPr lang="en-GB" dirty="0"/>
              <a:t>Enforces the use of HTTPS.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app.userHsts</a:t>
            </a:r>
            <a:r>
              <a:rPr lang="en-GB" dirty="0"/>
              <a:t>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Purpose: </a:t>
            </a:r>
            <a:r>
              <a:rPr lang="en-GB" dirty="0"/>
              <a:t>Enhances security and error management.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394C5-5D76-F268-E05F-595C9B3D3D07}"/>
              </a:ext>
            </a:extLst>
          </p:cNvPr>
          <p:cNvSpPr txBox="1"/>
          <p:nvPr/>
        </p:nvSpPr>
        <p:spPr>
          <a:xfrm>
            <a:off x="66675" y="3429000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HTTPS Redirection </a:t>
            </a:r>
            <a:r>
              <a:rPr lang="en-GB" dirty="0"/>
              <a:t>and static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HTTPS Redirection:  </a:t>
            </a:r>
            <a:r>
              <a:rPr lang="en-GB" dirty="0"/>
              <a:t>Redirects all HTTP requests to HTTPS.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app.UseHttpsRedicrection</a:t>
            </a:r>
            <a:r>
              <a:rPr lang="en-GB" dirty="0"/>
              <a:t>();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Static Files: </a:t>
            </a:r>
            <a:r>
              <a:rPr lang="en-GB" dirty="0"/>
              <a:t>Serves static files from the </a:t>
            </a:r>
            <a:r>
              <a:rPr lang="en-GB" dirty="0" err="1"/>
              <a:t>wwroot</a:t>
            </a:r>
            <a:r>
              <a:rPr lang="en-GB" dirty="0"/>
              <a:t> directory.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app.MapStaticAsses</a:t>
            </a:r>
            <a:r>
              <a:rPr lang="en-GB" dirty="0"/>
              <a:t>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Purpose: </a:t>
            </a:r>
            <a:r>
              <a:rPr lang="en-GB" dirty="0"/>
              <a:t>Improves security and serves essential static content.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3BEF60-DAE0-D798-5DC8-B7A31FD7F84E}"/>
              </a:ext>
            </a:extLst>
          </p:cNvPr>
          <p:cNvSpPr txBox="1"/>
          <p:nvPr/>
        </p:nvSpPr>
        <p:spPr>
          <a:xfrm>
            <a:off x="6162675" y="233094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Routing </a:t>
            </a:r>
            <a:r>
              <a:rPr lang="en-GB" dirty="0"/>
              <a:t>and Authorization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Routing:  Directs requests to the appropriate controllers and actions.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app.UseRouting</a:t>
            </a:r>
            <a:r>
              <a:rPr lang="en-GB" dirty="0"/>
              <a:t>(0);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Authorization: </a:t>
            </a:r>
            <a:r>
              <a:rPr lang="en-GB" dirty="0"/>
              <a:t>Verifies that users have permission to access requested resources.</a:t>
            </a:r>
          </a:p>
          <a:p>
            <a:r>
              <a:rPr lang="en-GB" b="1" dirty="0"/>
              <a:t>      Code: </a:t>
            </a:r>
            <a:r>
              <a:rPr lang="en-GB" dirty="0" err="1"/>
              <a:t>app.UseAuthorization</a:t>
            </a:r>
            <a:r>
              <a:rPr lang="en-GB" dirty="0"/>
              <a:t>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Purpose: </a:t>
            </a:r>
            <a:r>
              <a:rPr lang="en-GB" dirty="0"/>
              <a:t>Manages how requests are routed and ensures security.</a:t>
            </a:r>
          </a:p>
        </p:txBody>
      </p:sp>
    </p:spTree>
    <p:extLst>
      <p:ext uri="{BB962C8B-B14F-4D97-AF65-F5344CB8AC3E}">
        <p14:creationId xmlns:p14="http://schemas.microsoft.com/office/powerpoint/2010/main" val="38071706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0FA40-E9D0-04FC-F839-3DB87E870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8F6E55-F4F4-9E2C-A9B7-7833A7EC77DF}"/>
              </a:ext>
            </a:extLst>
          </p:cNvPr>
          <p:cNvSpPr txBox="1"/>
          <p:nvPr/>
        </p:nvSpPr>
        <p:spPr>
          <a:xfrm>
            <a:off x="66675" y="17651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Configuring </a:t>
            </a:r>
            <a:r>
              <a:rPr lang="en-GB" dirty="0"/>
              <a:t>Routes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Default Route Configuration:  </a:t>
            </a:r>
            <a:r>
              <a:rPr lang="en-GB" dirty="0"/>
              <a:t>Defines URL patterns and maps them to controllers and actions.</a:t>
            </a:r>
          </a:p>
          <a:p>
            <a:r>
              <a:rPr lang="en-GB" b="1" dirty="0"/>
              <a:t>      Code:</a:t>
            </a:r>
          </a:p>
          <a:p>
            <a:r>
              <a:rPr lang="en-GB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app.MapControllerRoute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name: 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"default"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pattern: 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controller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Home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action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Index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id</a:t>
            </a:r>
            <a:r>
              <a:rPr lang="en-GB" dirty="0">
                <a:solidFill>
                  <a:srgbClr val="FF00C1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?</a:t>
            </a:r>
            <a:r>
              <a:rPr lang="en-GB" dirty="0">
                <a:solidFill>
                  <a:srgbClr val="0073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GB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.</a:t>
            </a:r>
            <a:r>
              <a:rPr lang="en-GB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WithStaticAssets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Purpose: </a:t>
            </a:r>
            <a:r>
              <a:rPr lang="en-GB" dirty="0"/>
              <a:t>Ensures requests are directed to the correct handlers based on URL patterns.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EF1947-DA57-7258-0DD7-3B5B729F0CA6}"/>
              </a:ext>
            </a:extLst>
          </p:cNvPr>
          <p:cNvSpPr txBox="1"/>
          <p:nvPr/>
        </p:nvSpPr>
        <p:spPr>
          <a:xfrm>
            <a:off x="104775" y="3872210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Running the Application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Code:  </a:t>
            </a:r>
            <a:r>
              <a:rPr lang="en-GB" dirty="0" err="1"/>
              <a:t>app.Run</a:t>
            </a:r>
            <a:r>
              <a:rPr lang="en-GB" dirty="0"/>
              <a:t>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Purpose: </a:t>
            </a:r>
            <a:r>
              <a:rPr lang="en-GB" dirty="0"/>
              <a:t>Starts the web server and begins listening for HTTP requests.</a:t>
            </a:r>
          </a:p>
        </p:txBody>
      </p:sp>
    </p:spTree>
    <p:extLst>
      <p:ext uri="{BB962C8B-B14F-4D97-AF65-F5344CB8AC3E}">
        <p14:creationId xmlns:p14="http://schemas.microsoft.com/office/powerpoint/2010/main" val="38732539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86C76-151A-428D-ADFD-A9E72ABC1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3230DA-54FB-34AE-77A4-359148D08889}"/>
              </a:ext>
            </a:extLst>
          </p:cNvPr>
          <p:cNvSpPr txBox="1"/>
          <p:nvPr/>
        </p:nvSpPr>
        <p:spPr>
          <a:xfrm>
            <a:off x="85725" y="13841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Summary</a:t>
            </a:r>
          </a:p>
          <a:p>
            <a:endParaRPr lang="en-GB" b="1" dirty="0"/>
          </a:p>
          <a:p>
            <a:r>
              <a:rPr lang="en-GB" b="1" dirty="0"/>
              <a:t>Key Takeaways: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Program.cs</a:t>
            </a:r>
            <a:r>
              <a:rPr lang="en-GB" dirty="0"/>
              <a:t> initializes the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 container manages service dependencies.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Middleware defines the request processing pipeline.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Services and routing are configured to handle requests.</a:t>
            </a:r>
          </a:p>
        </p:txBody>
      </p:sp>
    </p:spTree>
    <p:extLst>
      <p:ext uri="{BB962C8B-B14F-4D97-AF65-F5344CB8AC3E}">
        <p14:creationId xmlns:p14="http://schemas.microsoft.com/office/powerpoint/2010/main" val="37112581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02940-298A-6C5C-26DF-D9BC19254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A9B316-6C42-94F2-CC67-3367BF182F91}"/>
              </a:ext>
            </a:extLst>
          </p:cNvPr>
          <p:cNvSpPr txBox="1"/>
          <p:nvPr/>
        </p:nvSpPr>
        <p:spPr>
          <a:xfrm>
            <a:off x="85725" y="1384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Routing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F884A-0084-6487-3ECD-0C69C9C8738B}"/>
              </a:ext>
            </a:extLst>
          </p:cNvPr>
          <p:cNvSpPr txBox="1"/>
          <p:nvPr/>
        </p:nvSpPr>
        <p:spPr>
          <a:xfrm>
            <a:off x="209550" y="1087279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builder = </a:t>
            </a:r>
            <a:r>
              <a:rPr lang="en-GB" sz="12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WebApplication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.CreateBuilder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args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builder.Services.AddControllersWithViews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app =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builder.Build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app.Environment.IsDevelopment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app.UseExceptionHandler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GB" sz="1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"/Home/Error"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app.UseHsts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app.UseHttpsRedirection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app.UseRouting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app.UseAuthorization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app.MapStaticAssets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app.MapControllerRoute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name: 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"default"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pattern: 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controller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Home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action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Index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/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id</a:t>
            </a:r>
            <a:r>
              <a:rPr lang="en-GB" sz="1200" dirty="0">
                <a:solidFill>
                  <a:srgbClr val="FF00C1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?</a:t>
            </a:r>
            <a:r>
              <a:rPr lang="en-GB" sz="12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2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.</a:t>
            </a:r>
            <a:r>
              <a:rPr lang="en-GB" sz="12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WithStaticAssets</a:t>
            </a:r>
            <a:r>
              <a:rPr lang="en-GB" sz="12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GB" sz="1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app.Run</a:t>
            </a:r>
            <a:r>
              <a:rPr lang="en-GB" sz="1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9D06F82-F3A7-571C-06CB-315CB951D176}"/>
              </a:ext>
            </a:extLst>
          </p:cNvPr>
          <p:cNvCxnSpPr/>
          <p:nvPr/>
        </p:nvCxnSpPr>
        <p:spPr>
          <a:xfrm flipH="1" flipV="1">
            <a:off x="4562475" y="4857750"/>
            <a:ext cx="2324100" cy="809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D8DFD1-0E4F-0B47-892F-1386DE9E8566}"/>
              </a:ext>
            </a:extLst>
          </p:cNvPr>
          <p:cNvSpPr txBox="1"/>
          <p:nvPr/>
        </p:nvSpPr>
        <p:spPr>
          <a:xfrm>
            <a:off x="6962775" y="5611594"/>
            <a:ext cx="2102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to be used.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9B48C3-AB92-D438-E5AA-A0C10DCF3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96" y="877074"/>
            <a:ext cx="5792008" cy="285789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932B5D-22AA-49A5-D687-CDF60301A183}"/>
              </a:ext>
            </a:extLst>
          </p:cNvPr>
          <p:cNvCxnSpPr/>
          <p:nvPr/>
        </p:nvCxnSpPr>
        <p:spPr>
          <a:xfrm flipV="1">
            <a:off x="2914650" y="1590675"/>
            <a:ext cx="6150688" cy="30194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31D0A0-C07A-57D4-6CB1-1E252D0D2C0D}"/>
              </a:ext>
            </a:extLst>
          </p:cNvPr>
          <p:cNvCxnSpPr>
            <a:cxnSpLocks/>
          </p:cNvCxnSpPr>
          <p:nvPr/>
        </p:nvCxnSpPr>
        <p:spPr>
          <a:xfrm flipV="1">
            <a:off x="3638550" y="1590675"/>
            <a:ext cx="6038850" cy="30194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90749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4D5C7-5542-9F11-61CC-9832DD9A7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474AED-F3E8-27BF-C24E-6DEB4F04F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129" y="313942"/>
            <a:ext cx="4953691" cy="27435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487FD9-86B3-F151-0E69-3F718FB021CE}"/>
              </a:ext>
            </a:extLst>
          </p:cNvPr>
          <p:cNvSpPr txBox="1"/>
          <p:nvPr/>
        </p:nvSpPr>
        <p:spPr>
          <a:xfrm>
            <a:off x="581025" y="804386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app.MapControllerRoute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name: 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"default"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pattern: 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controller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Home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/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action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=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Privacy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/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{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id</a:t>
            </a:r>
            <a:r>
              <a:rPr lang="en-GB" sz="1800" dirty="0">
                <a:solidFill>
                  <a:srgbClr val="FF00C1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?</a:t>
            </a:r>
            <a:r>
              <a:rPr lang="en-GB" sz="1800" dirty="0">
                <a:solidFill>
                  <a:srgbClr val="0073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}</a:t>
            </a:r>
            <a:r>
              <a:rPr lang="en-GB" sz="18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.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WithStaticAssets</a:t>
            </a:r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2750B-E7CB-5F7B-EC2E-EC18D3805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807" y="3057525"/>
            <a:ext cx="3381847" cy="315321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A972BA-BF7E-A495-4130-4CA266031548}"/>
              </a:ext>
            </a:extLst>
          </p:cNvPr>
          <p:cNvCxnSpPr/>
          <p:nvPr/>
        </p:nvCxnSpPr>
        <p:spPr>
          <a:xfrm>
            <a:off x="2609850" y="1933575"/>
            <a:ext cx="266700" cy="2981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AC2AF8-0885-9FE8-A6A0-D9682DE7EC1B}"/>
              </a:ext>
            </a:extLst>
          </p:cNvPr>
          <p:cNvSpPr txBox="1"/>
          <p:nvPr/>
        </p:nvSpPr>
        <p:spPr>
          <a:xfrm>
            <a:off x="5876925" y="423853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Privacy()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  <a:endParaRPr lang="en-GB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701313C-5667-0CDC-A116-4CAAF3783238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4848225" y="1933575"/>
            <a:ext cx="4076700" cy="23049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3000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8B861-9D6B-48A1-681C-08AFD79CA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81697-E939-1A6D-E9C3-80A030E18E92}"/>
              </a:ext>
            </a:extLst>
          </p:cNvPr>
          <p:cNvSpPr txBox="1"/>
          <p:nvPr/>
        </p:nvSpPr>
        <p:spPr>
          <a:xfrm>
            <a:off x="314325" y="1868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Create user build route</a:t>
            </a:r>
          </a:p>
          <a:p>
            <a:r>
              <a:rPr lang="en-GB" b="1" dirty="0"/>
              <a:t>- </a:t>
            </a:r>
            <a:r>
              <a:rPr lang="en-GB" dirty="0"/>
              <a:t>In the </a:t>
            </a:r>
            <a:r>
              <a:rPr lang="en-GB" dirty="0" err="1"/>
              <a:t>HomeController.cs</a:t>
            </a:r>
            <a:r>
              <a:rPr lang="en-GB" dirty="0"/>
              <a:t> add: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BB4FF4-D74E-770F-7978-EDED00A45424}"/>
              </a:ext>
            </a:extLst>
          </p:cNvPr>
          <p:cNvSpPr txBox="1"/>
          <p:nvPr/>
        </p:nvSpPr>
        <p:spPr>
          <a:xfrm>
            <a:off x="561975" y="94288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IActionResult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MyPage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GB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View();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986730-CE50-293F-2785-66777BDA8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239" y="3090129"/>
            <a:ext cx="3939212" cy="273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0FC499-DB6F-9FBC-33C9-0B964FAED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524" y="942886"/>
            <a:ext cx="7134225" cy="38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3526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2B2FA-EE58-9318-2F8B-13D92E120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81BFDF-22E1-315B-5B71-13D0778629CA}"/>
              </a:ext>
            </a:extLst>
          </p:cNvPr>
          <p:cNvSpPr txBox="1"/>
          <p:nvPr/>
        </p:nvSpPr>
        <p:spPr>
          <a:xfrm>
            <a:off x="95250" y="289679"/>
            <a:ext cx="927735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@*</a:t>
            </a:r>
            <a:endParaRPr lang="en-GB" sz="18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64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For more information on enabling MVC for empty projects, visit https://go.microsoft.com/fwlink/?LinkID=397860</a:t>
            </a:r>
            <a:endParaRPr lang="en-GB" sz="18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*@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@{</a:t>
            </a: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Welcome to MY PAGE</a:t>
            </a:r>
          </a:p>
          <a:p>
            <a:r>
              <a:rPr lang="en-GB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h1</a:t>
            </a:r>
            <a:r>
              <a:rPr lang="en-GB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&gt;</a:t>
            </a:r>
            <a:endParaRPr lang="en-GB" dirty="0"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5B7E2C-76AE-DE2F-1260-9D18DE3A4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490" y="3314480"/>
            <a:ext cx="8383170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70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C041C-E0A2-8B4B-FBE4-23E157BC6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87C08B-5F87-BEE4-64C7-8289F7BD2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347232"/>
            <a:ext cx="11060068" cy="61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39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27C64-76E3-DED3-0365-DAE0D31B7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94E528-416C-EC36-9564-F8EE36C5B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55" y="432969"/>
            <a:ext cx="11031489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53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9E60C-4742-C4AD-1F02-8FF8DCCE9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1D9997-0F81-312F-BBF7-AAB4B4053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394864"/>
            <a:ext cx="11060068" cy="606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3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B0B44-E40A-845E-2A7A-41633C3FE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06FF69-A320-A139-ED71-0F57FD997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39" y="332943"/>
            <a:ext cx="11079121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78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4221</Words>
  <Application>Microsoft Office PowerPoint</Application>
  <PresentationFormat>Widescreen</PresentationFormat>
  <Paragraphs>666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Aptos</vt:lpstr>
      <vt:lpstr>Aptos Display</vt:lpstr>
      <vt:lpstr>Arial</vt:lpstr>
      <vt:lpstr>Cascadia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Norton Straw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Zdebski</dc:creator>
  <cp:lastModifiedBy>Daniel Zdebski</cp:lastModifiedBy>
  <cp:revision>1</cp:revision>
  <dcterms:created xsi:type="dcterms:W3CDTF">2025-08-04T08:23:55Z</dcterms:created>
  <dcterms:modified xsi:type="dcterms:W3CDTF">2025-08-04T13:14:51Z</dcterms:modified>
</cp:coreProperties>
</file>

<file path=docProps/thumbnail.jpeg>
</file>